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23"/>
  </p:notesMasterIdLst>
  <p:sldIdLst>
    <p:sldId id="276" r:id="rId2"/>
    <p:sldId id="256" r:id="rId3"/>
    <p:sldId id="257" r:id="rId4"/>
    <p:sldId id="258" r:id="rId5"/>
    <p:sldId id="275" r:id="rId6"/>
    <p:sldId id="259" r:id="rId7"/>
    <p:sldId id="264" r:id="rId8"/>
    <p:sldId id="266" r:id="rId9"/>
    <p:sldId id="262" r:id="rId10"/>
    <p:sldId id="261" r:id="rId11"/>
    <p:sldId id="263" r:id="rId12"/>
    <p:sldId id="267" r:id="rId13"/>
    <p:sldId id="268" r:id="rId14"/>
    <p:sldId id="269" r:id="rId15"/>
    <p:sldId id="277" r:id="rId16"/>
    <p:sldId id="265" r:id="rId17"/>
    <p:sldId id="270" r:id="rId18"/>
    <p:sldId id="271" r:id="rId19"/>
    <p:sldId id="272" r:id="rId20"/>
    <p:sldId id="273" r:id="rId21"/>
    <p:sldId id="274" r:id="rId22"/>
  </p:sldIdLst>
  <p:sldSz cx="9144000" cy="6858000" type="screen4x3"/>
  <p:notesSz cx="6724650" cy="97742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88712"/>
          </a:xfrm>
          <a:prstGeom prst="rect">
            <a:avLst/>
          </a:prstGeom>
        </p:spPr>
        <p:txBody>
          <a:bodyPr vert="horz" lIns="90185" tIns="45092" rIns="90185" bIns="45092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09079" y="0"/>
            <a:ext cx="2914015" cy="488712"/>
          </a:xfrm>
          <a:prstGeom prst="rect">
            <a:avLst/>
          </a:prstGeom>
        </p:spPr>
        <p:txBody>
          <a:bodyPr vert="horz" lIns="90185" tIns="45092" rIns="90185" bIns="45092" rtlCol="0"/>
          <a:lstStyle>
            <a:lvl1pPr algn="r">
              <a:defRPr sz="1200"/>
            </a:lvl1pPr>
          </a:lstStyle>
          <a:p>
            <a:fld id="{51532523-AFB8-4CFB-B75F-6845C7945434}" type="datetimeFigureOut">
              <a:rPr lang="nb-NO" smtClean="0"/>
              <a:t>08.05.2025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185" tIns="45092" rIns="90185" bIns="45092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2465" y="4642764"/>
            <a:ext cx="5379720" cy="4398407"/>
          </a:xfrm>
          <a:prstGeom prst="rect">
            <a:avLst/>
          </a:prstGeom>
        </p:spPr>
        <p:txBody>
          <a:bodyPr vert="horz" lIns="90185" tIns="45092" rIns="90185" bIns="45092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283831"/>
            <a:ext cx="2914015" cy="488712"/>
          </a:xfrm>
          <a:prstGeom prst="rect">
            <a:avLst/>
          </a:prstGeom>
        </p:spPr>
        <p:txBody>
          <a:bodyPr vert="horz" lIns="90185" tIns="45092" rIns="90185" bIns="45092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09079" y="9283831"/>
            <a:ext cx="2914015" cy="488712"/>
          </a:xfrm>
          <a:prstGeom prst="rect">
            <a:avLst/>
          </a:prstGeom>
        </p:spPr>
        <p:txBody>
          <a:bodyPr vert="horz" lIns="90185" tIns="45092" rIns="90185" bIns="45092" rtlCol="0" anchor="b"/>
          <a:lstStyle>
            <a:lvl1pPr algn="r">
              <a:defRPr sz="1200"/>
            </a:lvl1pPr>
          </a:lstStyle>
          <a:p>
            <a:fld id="{6EFC0996-497D-4AF2-B72E-26228ADDC3C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3904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FC0996-497D-4AF2-B72E-26228ADDC3C0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64586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FC0996-497D-4AF2-B72E-26228ADDC3C0}" type="slidenum">
              <a:rPr lang="nb-NO" smtClean="0"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086569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FC0996-497D-4AF2-B72E-26228ADDC3C0}" type="slidenum">
              <a:rPr lang="nb-NO" smtClean="0"/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04050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FC0996-497D-4AF2-B72E-26228ADDC3C0}" type="slidenum">
              <a:rPr lang="nb-NO" smtClean="0"/>
              <a:t>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224743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FC0996-497D-4AF2-B72E-26228ADDC3C0}" type="slidenum">
              <a:rPr lang="nb-NO" smtClean="0"/>
              <a:t>16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785977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FC0996-497D-4AF2-B72E-26228ADDC3C0}" type="slidenum">
              <a:rPr lang="nb-NO" smtClean="0"/>
              <a:t>17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079721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FC0996-497D-4AF2-B72E-26228ADDC3C0}" type="slidenum">
              <a:rPr lang="nb-NO" smtClean="0"/>
              <a:t>18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138628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FC0996-497D-4AF2-B72E-26228ADDC3C0}" type="slidenum">
              <a:rPr lang="nb-NO" smtClean="0"/>
              <a:t>19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332377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FC0996-497D-4AF2-B72E-26228ADDC3C0}" type="slidenum">
              <a:rPr lang="nb-NO" smtClean="0"/>
              <a:t>20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253869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FC0996-497D-4AF2-B72E-26228ADDC3C0}" type="slidenum">
              <a:rPr lang="nb-NO" smtClean="0"/>
              <a:t>21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62261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FC0996-497D-4AF2-B72E-26228ADDC3C0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01577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FC0996-497D-4AF2-B72E-26228ADDC3C0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6502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FC0996-497D-4AF2-B72E-26228ADDC3C0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68784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FC0996-497D-4AF2-B72E-26228ADDC3C0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804757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FC0996-497D-4AF2-B72E-26228ADDC3C0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81358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FC0996-497D-4AF2-B72E-26228ADDC3C0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226409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FC0996-497D-4AF2-B72E-26228ADDC3C0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283993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FC0996-497D-4AF2-B72E-26228ADDC3C0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21360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4133B-6018-45BA-8E7C-0C541F326DA3}" type="datetimeFigureOut">
              <a:rPr lang="nb-NO" smtClean="0"/>
              <a:t>08.05.2025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82DB3-52CB-4DC4-9730-4EEA58C0564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6637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e med bil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4133B-6018-45BA-8E7C-0C541F326DA3}" type="datetimeFigureOut">
              <a:rPr lang="nb-NO" smtClean="0"/>
              <a:t>08.05.2025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82DB3-52CB-4DC4-9730-4EEA58C0564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87952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4133B-6018-45BA-8E7C-0C541F326DA3}" type="datetimeFigureOut">
              <a:rPr lang="nb-NO" smtClean="0"/>
              <a:t>08.05.2025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82DB3-52CB-4DC4-9730-4EEA58C0564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67646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b-NO"/>
              <a:t>Klikk for å redigere tekststiler i malen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4133B-6018-45BA-8E7C-0C541F326DA3}" type="datetimeFigureOut">
              <a:rPr lang="nb-NO" smtClean="0"/>
              <a:t>08.05.2025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82DB3-52CB-4DC4-9730-4EEA58C0564F}" type="slidenum">
              <a:rPr lang="nb-NO" smtClean="0"/>
              <a:t>‹#›</a:t>
            </a:fld>
            <a:endParaRPr lang="nb-NO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25535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4133B-6018-45BA-8E7C-0C541F326DA3}" type="datetimeFigureOut">
              <a:rPr lang="nb-NO" smtClean="0"/>
              <a:t>08.05.2025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82DB3-52CB-4DC4-9730-4EEA58C0564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65096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4133B-6018-45BA-8E7C-0C541F326DA3}" type="datetimeFigureOut">
              <a:rPr lang="nb-NO" smtClean="0"/>
              <a:t>08.05.2025</a:t>
            </a:fld>
            <a:endParaRPr lang="nb-NO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82DB3-52CB-4DC4-9730-4EEA58C0564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98809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 for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4133B-6018-45BA-8E7C-0C541F326DA3}" type="datetimeFigureOut">
              <a:rPr lang="nb-NO" smtClean="0"/>
              <a:t>08.05.2025</a:t>
            </a:fld>
            <a:endParaRPr lang="nb-NO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82DB3-52CB-4DC4-9730-4EEA58C0564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289621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4133B-6018-45BA-8E7C-0C541F326DA3}" type="datetimeFigureOut">
              <a:rPr lang="nb-NO" smtClean="0"/>
              <a:t>08.05.2025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82DB3-52CB-4DC4-9730-4EEA58C0564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882949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4133B-6018-45BA-8E7C-0C541F326DA3}" type="datetimeFigureOut">
              <a:rPr lang="nb-NO" smtClean="0"/>
              <a:t>08.05.2025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82DB3-52CB-4DC4-9730-4EEA58C0564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83203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4133B-6018-45BA-8E7C-0C541F326DA3}" type="datetimeFigureOut">
              <a:rPr lang="nb-NO" smtClean="0"/>
              <a:t>08.05.2025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82DB3-52CB-4DC4-9730-4EEA58C0564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0798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4133B-6018-45BA-8E7C-0C541F326DA3}" type="datetimeFigureOut">
              <a:rPr lang="nb-NO" smtClean="0"/>
              <a:t>08.05.2025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82DB3-52CB-4DC4-9730-4EEA58C0564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840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4133B-6018-45BA-8E7C-0C541F326DA3}" type="datetimeFigureOut">
              <a:rPr lang="nb-NO" smtClean="0"/>
              <a:t>08.05.2025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82DB3-52CB-4DC4-9730-4EEA58C0564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15872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4133B-6018-45BA-8E7C-0C541F326DA3}" type="datetimeFigureOut">
              <a:rPr lang="nb-NO" smtClean="0"/>
              <a:t>08.05.2025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82DB3-52CB-4DC4-9730-4EEA58C0564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197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4133B-6018-45BA-8E7C-0C541F326DA3}" type="datetimeFigureOut">
              <a:rPr lang="nb-NO" smtClean="0"/>
              <a:t>08.05.2025</a:t>
            </a:fld>
            <a:endParaRPr lang="nb-NO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82DB3-52CB-4DC4-9730-4EEA58C0564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9682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4133B-6018-45BA-8E7C-0C541F326DA3}" type="datetimeFigureOut">
              <a:rPr lang="nb-NO" smtClean="0"/>
              <a:t>08.05.2025</a:t>
            </a:fld>
            <a:endParaRPr lang="nb-NO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82DB3-52CB-4DC4-9730-4EEA58C0564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65095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4133B-6018-45BA-8E7C-0C541F326DA3}" type="datetimeFigureOut">
              <a:rPr lang="nb-NO" smtClean="0"/>
              <a:t>08.05.2025</a:t>
            </a:fld>
            <a:endParaRPr lang="nb-NO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82DB3-52CB-4DC4-9730-4EEA58C0564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78087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4133B-6018-45BA-8E7C-0C541F326DA3}" type="datetimeFigureOut">
              <a:rPr lang="nb-NO" smtClean="0"/>
              <a:t>08.05.2025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82DB3-52CB-4DC4-9730-4EEA58C0564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876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C84133B-6018-45BA-8E7C-0C541F326DA3}" type="datetimeFigureOut">
              <a:rPr lang="nb-NO" smtClean="0"/>
              <a:t>08.05.2025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82DB3-52CB-4DC4-9730-4EEA58C0564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94584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88000"/>
                <a:satMod val="130000"/>
                <a:lumMod val="124000"/>
              </a:schemeClr>
            </a:gs>
            <a:gs pos="100000">
              <a:schemeClr val="bg2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3027759" cy="41883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141809" cy="2365453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56759" y="1676400"/>
            <a:ext cx="211455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b-NO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5999559" y="0"/>
            <a:ext cx="1202540" cy="114140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6454408" y="6096000"/>
            <a:ext cx="745301" cy="762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b-NO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E27238C-8EAF-4098-86E6-7723B7DAE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36">
            <a:extLst>
              <a:ext uri="{FF2B5EF4-FFF2-40B4-BE49-F238E27FC236}">
                <a16:creationId xmlns:a16="http://schemas.microsoft.com/office/drawing/2014/main" id="{992F97B1-1891-4FCC-9E5F-BA97EDB48F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013257" y="0"/>
            <a:ext cx="419604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Freeform: Shape 23">
            <a:extLst>
              <a:ext uri="{FF2B5EF4-FFF2-40B4-BE49-F238E27FC236}">
                <a16:creationId xmlns:a16="http://schemas.microsoft.com/office/drawing/2014/main" id="{78C6C821-FEE1-4EB6-9590-C021440C7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381" y="0"/>
            <a:ext cx="7275344" cy="6858001"/>
          </a:xfrm>
          <a:custGeom>
            <a:avLst/>
            <a:gdLst>
              <a:gd name="connsiteX0" fmla="*/ 0 w 9700459"/>
              <a:gd name="connsiteY0" fmla="*/ 0 h 6858001"/>
              <a:gd name="connsiteX1" fmla="*/ 1323975 w 9700459"/>
              <a:gd name="connsiteY1" fmla="*/ 0 h 6858001"/>
              <a:gd name="connsiteX2" fmla="*/ 1517015 w 9700459"/>
              <a:gd name="connsiteY2" fmla="*/ 0 h 6858001"/>
              <a:gd name="connsiteX3" fmla="*/ 3241265 w 9700459"/>
              <a:gd name="connsiteY3" fmla="*/ 0 h 6858001"/>
              <a:gd name="connsiteX4" fmla="*/ 3241265 w 9700459"/>
              <a:gd name="connsiteY4" fmla="*/ 1 h 6858001"/>
              <a:gd name="connsiteX5" fmla="*/ 8355744 w 9700459"/>
              <a:gd name="connsiteY5" fmla="*/ 1 h 6858001"/>
              <a:gd name="connsiteX6" fmla="*/ 8355744 w 9700459"/>
              <a:gd name="connsiteY6" fmla="*/ 0 h 6858001"/>
              <a:gd name="connsiteX7" fmla="*/ 9699282 w 9700459"/>
              <a:gd name="connsiteY7" fmla="*/ 0 h 6858001"/>
              <a:gd name="connsiteX8" fmla="*/ 9674237 w 9700459"/>
              <a:gd name="connsiteY8" fmla="*/ 155677 h 6858001"/>
              <a:gd name="connsiteX9" fmla="*/ 9650368 w 9700459"/>
              <a:gd name="connsiteY9" fmla="*/ 310668 h 6858001"/>
              <a:gd name="connsiteX10" fmla="*/ 9627004 w 9700459"/>
              <a:gd name="connsiteY10" fmla="*/ 466344 h 6858001"/>
              <a:gd name="connsiteX11" fmla="*/ 9607001 w 9700459"/>
              <a:gd name="connsiteY11" fmla="*/ 622707 h 6858001"/>
              <a:gd name="connsiteX12" fmla="*/ 9586830 w 9700459"/>
              <a:gd name="connsiteY12" fmla="*/ 778383 h 6858001"/>
              <a:gd name="connsiteX13" fmla="*/ 9568004 w 9700459"/>
              <a:gd name="connsiteY13" fmla="*/ 934746 h 6858001"/>
              <a:gd name="connsiteX14" fmla="*/ 9551868 w 9700459"/>
              <a:gd name="connsiteY14" fmla="*/ 1089051 h 6858001"/>
              <a:gd name="connsiteX15" fmla="*/ 9536572 w 9700459"/>
              <a:gd name="connsiteY15" fmla="*/ 1245413 h 6858001"/>
              <a:gd name="connsiteX16" fmla="*/ 9522620 w 9700459"/>
              <a:gd name="connsiteY16" fmla="*/ 1401090 h 6858001"/>
              <a:gd name="connsiteX17" fmla="*/ 9510518 w 9700459"/>
              <a:gd name="connsiteY17" fmla="*/ 1554023 h 6858001"/>
              <a:gd name="connsiteX18" fmla="*/ 9498415 w 9700459"/>
              <a:gd name="connsiteY18" fmla="*/ 1709014 h 6858001"/>
              <a:gd name="connsiteX19" fmla="*/ 9488330 w 9700459"/>
              <a:gd name="connsiteY19" fmla="*/ 1861947 h 6858001"/>
              <a:gd name="connsiteX20" fmla="*/ 9480430 w 9700459"/>
              <a:gd name="connsiteY20" fmla="*/ 2014881 h 6858001"/>
              <a:gd name="connsiteX21" fmla="*/ 9472193 w 9700459"/>
              <a:gd name="connsiteY21" fmla="*/ 2167128 h 6858001"/>
              <a:gd name="connsiteX22" fmla="*/ 9465302 w 9700459"/>
              <a:gd name="connsiteY22" fmla="*/ 2318004 h 6858001"/>
              <a:gd name="connsiteX23" fmla="*/ 9460427 w 9700459"/>
              <a:gd name="connsiteY23" fmla="*/ 2467509 h 6858001"/>
              <a:gd name="connsiteX24" fmla="*/ 9456225 w 9700459"/>
              <a:gd name="connsiteY24" fmla="*/ 2617013 h 6858001"/>
              <a:gd name="connsiteX25" fmla="*/ 9452191 w 9700459"/>
              <a:gd name="connsiteY25" fmla="*/ 2765146 h 6858001"/>
              <a:gd name="connsiteX26" fmla="*/ 9450342 w 9700459"/>
              <a:gd name="connsiteY26" fmla="*/ 2911221 h 6858001"/>
              <a:gd name="connsiteX27" fmla="*/ 9448325 w 9700459"/>
              <a:gd name="connsiteY27" fmla="*/ 3057297 h 6858001"/>
              <a:gd name="connsiteX28" fmla="*/ 9447316 w 9700459"/>
              <a:gd name="connsiteY28" fmla="*/ 3201315 h 6858001"/>
              <a:gd name="connsiteX29" fmla="*/ 9448325 w 9700459"/>
              <a:gd name="connsiteY29" fmla="*/ 3343961 h 6858001"/>
              <a:gd name="connsiteX30" fmla="*/ 9448325 w 9700459"/>
              <a:gd name="connsiteY30" fmla="*/ 3485236 h 6858001"/>
              <a:gd name="connsiteX31" fmla="*/ 9450342 w 9700459"/>
              <a:gd name="connsiteY31" fmla="*/ 3625139 h 6858001"/>
              <a:gd name="connsiteX32" fmla="*/ 9453367 w 9700459"/>
              <a:gd name="connsiteY32" fmla="*/ 3762299 h 6858001"/>
              <a:gd name="connsiteX33" fmla="*/ 9456225 w 9700459"/>
              <a:gd name="connsiteY33" fmla="*/ 3898087 h 6858001"/>
              <a:gd name="connsiteX34" fmla="*/ 9459419 w 9700459"/>
              <a:gd name="connsiteY34" fmla="*/ 4031133 h 6858001"/>
              <a:gd name="connsiteX35" fmla="*/ 9464293 w 9700459"/>
              <a:gd name="connsiteY35" fmla="*/ 4163492 h 6858001"/>
              <a:gd name="connsiteX36" fmla="*/ 9469504 w 9700459"/>
              <a:gd name="connsiteY36" fmla="*/ 4293793 h 6858001"/>
              <a:gd name="connsiteX37" fmla="*/ 9474210 w 9700459"/>
              <a:gd name="connsiteY37" fmla="*/ 4421352 h 6858001"/>
              <a:gd name="connsiteX38" fmla="*/ 9487490 w 9700459"/>
              <a:gd name="connsiteY38" fmla="*/ 4670298 h 6858001"/>
              <a:gd name="connsiteX39" fmla="*/ 9501609 w 9700459"/>
              <a:gd name="connsiteY39" fmla="*/ 4908956 h 6858001"/>
              <a:gd name="connsiteX40" fmla="*/ 9516401 w 9700459"/>
              <a:gd name="connsiteY40" fmla="*/ 5138013 h 6858001"/>
              <a:gd name="connsiteX41" fmla="*/ 9532706 w 9700459"/>
              <a:gd name="connsiteY41" fmla="*/ 5354726 h 6858001"/>
              <a:gd name="connsiteX42" fmla="*/ 9549683 w 9700459"/>
              <a:gd name="connsiteY42" fmla="*/ 5561838 h 6858001"/>
              <a:gd name="connsiteX43" fmla="*/ 9568004 w 9700459"/>
              <a:gd name="connsiteY43" fmla="*/ 5753862 h 6858001"/>
              <a:gd name="connsiteX44" fmla="*/ 9585990 w 9700459"/>
              <a:gd name="connsiteY44" fmla="*/ 5934227 h 6858001"/>
              <a:gd name="connsiteX45" fmla="*/ 9603975 w 9700459"/>
              <a:gd name="connsiteY45" fmla="*/ 6100191 h 6858001"/>
              <a:gd name="connsiteX46" fmla="*/ 9620952 w 9700459"/>
              <a:gd name="connsiteY46" fmla="*/ 6252438 h 6858001"/>
              <a:gd name="connsiteX47" fmla="*/ 9637089 w 9700459"/>
              <a:gd name="connsiteY47" fmla="*/ 6387541 h 6858001"/>
              <a:gd name="connsiteX48" fmla="*/ 9652385 w 9700459"/>
              <a:gd name="connsiteY48" fmla="*/ 6509613 h 6858001"/>
              <a:gd name="connsiteX49" fmla="*/ 9665160 w 9700459"/>
              <a:gd name="connsiteY49" fmla="*/ 6612483 h 6858001"/>
              <a:gd name="connsiteX50" fmla="*/ 9677262 w 9700459"/>
              <a:gd name="connsiteY50" fmla="*/ 6698894 h 6858001"/>
              <a:gd name="connsiteX51" fmla="*/ 9694576 w 9700459"/>
              <a:gd name="connsiteY51" fmla="*/ 6817538 h 6858001"/>
              <a:gd name="connsiteX52" fmla="*/ 9700459 w 9700459"/>
              <a:gd name="connsiteY52" fmla="*/ 6858000 h 6858001"/>
              <a:gd name="connsiteX53" fmla="*/ 8795105 w 9700459"/>
              <a:gd name="connsiteY53" fmla="*/ 6858000 h 6858001"/>
              <a:gd name="connsiteX54" fmla="*/ 8795105 w 9700459"/>
              <a:gd name="connsiteY54" fmla="*/ 6858001 h 6858001"/>
              <a:gd name="connsiteX55" fmla="*/ 2704541 w 9700459"/>
              <a:gd name="connsiteY55" fmla="*/ 6858001 h 6858001"/>
              <a:gd name="connsiteX56" fmla="*/ 2704541 w 9700459"/>
              <a:gd name="connsiteY56" fmla="*/ 6858000 h 6858001"/>
              <a:gd name="connsiteX57" fmla="*/ 1517015 w 9700459"/>
              <a:gd name="connsiteY57" fmla="*/ 6858000 h 6858001"/>
              <a:gd name="connsiteX58" fmla="*/ 1323975 w 9700459"/>
              <a:gd name="connsiteY58" fmla="*/ 6858000 h 6858001"/>
              <a:gd name="connsiteX59" fmla="*/ 0 w 9700459"/>
              <a:gd name="connsiteY5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9700459" h="6858001">
                <a:moveTo>
                  <a:pt x="0" y="0"/>
                </a:moveTo>
                <a:lnTo>
                  <a:pt x="1323975" y="0"/>
                </a:lnTo>
                <a:lnTo>
                  <a:pt x="1517015" y="0"/>
                </a:lnTo>
                <a:lnTo>
                  <a:pt x="3241265" y="0"/>
                </a:lnTo>
                <a:lnTo>
                  <a:pt x="3241265" y="1"/>
                </a:lnTo>
                <a:lnTo>
                  <a:pt x="8355744" y="1"/>
                </a:lnTo>
                <a:lnTo>
                  <a:pt x="8355744" y="0"/>
                </a:lnTo>
                <a:lnTo>
                  <a:pt x="9699282" y="0"/>
                </a:lnTo>
                <a:lnTo>
                  <a:pt x="9674237" y="155677"/>
                </a:lnTo>
                <a:lnTo>
                  <a:pt x="9650368" y="310668"/>
                </a:lnTo>
                <a:lnTo>
                  <a:pt x="9627004" y="466344"/>
                </a:lnTo>
                <a:lnTo>
                  <a:pt x="9607001" y="622707"/>
                </a:lnTo>
                <a:lnTo>
                  <a:pt x="9586830" y="778383"/>
                </a:lnTo>
                <a:lnTo>
                  <a:pt x="9568004" y="934746"/>
                </a:lnTo>
                <a:lnTo>
                  <a:pt x="9551868" y="1089051"/>
                </a:lnTo>
                <a:lnTo>
                  <a:pt x="9536572" y="1245413"/>
                </a:lnTo>
                <a:lnTo>
                  <a:pt x="9522620" y="1401090"/>
                </a:lnTo>
                <a:lnTo>
                  <a:pt x="9510518" y="1554023"/>
                </a:lnTo>
                <a:lnTo>
                  <a:pt x="9498415" y="1709014"/>
                </a:lnTo>
                <a:lnTo>
                  <a:pt x="9488330" y="1861947"/>
                </a:lnTo>
                <a:lnTo>
                  <a:pt x="9480430" y="2014881"/>
                </a:lnTo>
                <a:lnTo>
                  <a:pt x="9472193" y="2167128"/>
                </a:lnTo>
                <a:lnTo>
                  <a:pt x="9465302" y="2318004"/>
                </a:lnTo>
                <a:lnTo>
                  <a:pt x="9460427" y="2467509"/>
                </a:lnTo>
                <a:lnTo>
                  <a:pt x="9456225" y="2617013"/>
                </a:lnTo>
                <a:lnTo>
                  <a:pt x="9452191" y="2765146"/>
                </a:lnTo>
                <a:lnTo>
                  <a:pt x="9450342" y="2911221"/>
                </a:lnTo>
                <a:lnTo>
                  <a:pt x="9448325" y="3057297"/>
                </a:lnTo>
                <a:lnTo>
                  <a:pt x="9447316" y="3201315"/>
                </a:lnTo>
                <a:lnTo>
                  <a:pt x="9448325" y="3343961"/>
                </a:lnTo>
                <a:lnTo>
                  <a:pt x="9448325" y="3485236"/>
                </a:lnTo>
                <a:lnTo>
                  <a:pt x="9450342" y="3625139"/>
                </a:lnTo>
                <a:lnTo>
                  <a:pt x="9453367" y="3762299"/>
                </a:lnTo>
                <a:lnTo>
                  <a:pt x="9456225" y="3898087"/>
                </a:lnTo>
                <a:lnTo>
                  <a:pt x="9459419" y="4031133"/>
                </a:lnTo>
                <a:lnTo>
                  <a:pt x="9464293" y="4163492"/>
                </a:lnTo>
                <a:lnTo>
                  <a:pt x="9469504" y="4293793"/>
                </a:lnTo>
                <a:lnTo>
                  <a:pt x="9474210" y="4421352"/>
                </a:lnTo>
                <a:lnTo>
                  <a:pt x="9487490" y="4670298"/>
                </a:lnTo>
                <a:lnTo>
                  <a:pt x="9501609" y="4908956"/>
                </a:lnTo>
                <a:lnTo>
                  <a:pt x="9516401" y="5138013"/>
                </a:lnTo>
                <a:lnTo>
                  <a:pt x="9532706" y="5354726"/>
                </a:lnTo>
                <a:lnTo>
                  <a:pt x="9549683" y="5561838"/>
                </a:lnTo>
                <a:lnTo>
                  <a:pt x="9568004" y="5753862"/>
                </a:lnTo>
                <a:lnTo>
                  <a:pt x="9585990" y="5934227"/>
                </a:lnTo>
                <a:lnTo>
                  <a:pt x="9603975" y="6100191"/>
                </a:lnTo>
                <a:lnTo>
                  <a:pt x="9620952" y="6252438"/>
                </a:lnTo>
                <a:lnTo>
                  <a:pt x="9637089" y="6387541"/>
                </a:lnTo>
                <a:lnTo>
                  <a:pt x="9652385" y="6509613"/>
                </a:lnTo>
                <a:lnTo>
                  <a:pt x="9665160" y="6612483"/>
                </a:lnTo>
                <a:lnTo>
                  <a:pt x="9677262" y="6698894"/>
                </a:lnTo>
                <a:lnTo>
                  <a:pt x="9694576" y="6817538"/>
                </a:lnTo>
                <a:lnTo>
                  <a:pt x="9700459" y="6858000"/>
                </a:lnTo>
                <a:lnTo>
                  <a:pt x="8795105" y="6858000"/>
                </a:lnTo>
                <a:lnTo>
                  <a:pt x="8795105" y="6858001"/>
                </a:lnTo>
                <a:lnTo>
                  <a:pt x="2704541" y="6858001"/>
                </a:lnTo>
                <a:lnTo>
                  <a:pt x="2704541" y="6858000"/>
                </a:lnTo>
                <a:lnTo>
                  <a:pt x="1517015" y="6858000"/>
                </a:lnTo>
                <a:lnTo>
                  <a:pt x="132397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48F08C7-2C8B-ACE1-2F46-E30037A5C6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6216" y="4777380"/>
            <a:ext cx="5231183" cy="8614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defTabSz="457200"/>
            <a:r>
              <a:rPr lang="en-US" sz="2000" b="0" i="0" kern="1200" cap="all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Gardermoen</a:t>
            </a: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3BE0AF80-AE65-41D5-9A34-AB482511B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216" y="1447800"/>
            <a:ext cx="5231186" cy="3329581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457200">
              <a:lnSpc>
                <a:spcPct val="90000"/>
              </a:lnSpc>
            </a:pPr>
            <a:r>
              <a:rPr lang="en-US" sz="3400" b="0" i="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Mestringskonferansen 2025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61A74B3-E247-44D4-8C48-FAE8E2056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902364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600" dirty="0"/>
              <a:t>Følelsesmessig krisereaksjon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nb-NO" dirty="0"/>
              <a:t>Sjokkfasen</a:t>
            </a:r>
          </a:p>
          <a:p>
            <a:pPr lvl="1"/>
            <a:r>
              <a:rPr lang="nb-NO" dirty="0"/>
              <a:t>Forvirring</a:t>
            </a:r>
          </a:p>
          <a:p>
            <a:pPr lvl="1"/>
            <a:r>
              <a:rPr lang="nb-NO" dirty="0"/>
              <a:t>Psykisk nummenhetsfølelse</a:t>
            </a:r>
          </a:p>
          <a:p>
            <a:pPr lvl="1"/>
            <a:r>
              <a:rPr lang="nb-NO" dirty="0"/>
              <a:t>Konsentrasjonsvansker</a:t>
            </a:r>
          </a:p>
          <a:p>
            <a:r>
              <a:rPr lang="nb-NO" dirty="0" err="1"/>
              <a:t>Benektningsfasen</a:t>
            </a:r>
            <a:endParaRPr lang="nb-NO" dirty="0"/>
          </a:p>
          <a:p>
            <a:pPr lvl="1"/>
            <a:r>
              <a:rPr lang="nb-NO" dirty="0"/>
              <a:t>«Det kan ikke være sant»</a:t>
            </a:r>
          </a:p>
          <a:p>
            <a:pPr lvl="1"/>
            <a:r>
              <a:rPr lang="nb-NO" dirty="0"/>
              <a:t>Denne kan bli forsterket hvis man ikke føler seg syk </a:t>
            </a:r>
          </a:p>
          <a:p>
            <a:r>
              <a:rPr lang="nb-NO" dirty="0"/>
              <a:t>Reaksjonsfasen (ventetid før behandling, under behandling og etter)</a:t>
            </a:r>
          </a:p>
          <a:p>
            <a:pPr lvl="1"/>
            <a:r>
              <a:rPr lang="nb-NO" dirty="0"/>
              <a:t>Angst/uro </a:t>
            </a:r>
          </a:p>
          <a:p>
            <a:pPr lvl="1"/>
            <a:r>
              <a:rPr lang="nb-NO" dirty="0"/>
              <a:t>Gråt</a:t>
            </a:r>
          </a:p>
          <a:p>
            <a:pPr lvl="1"/>
            <a:r>
              <a:rPr lang="nb-NO" dirty="0"/>
              <a:t>Fortvilelse</a:t>
            </a:r>
          </a:p>
          <a:p>
            <a:pPr lvl="1"/>
            <a:r>
              <a:rPr lang="nb-NO" dirty="0"/>
              <a:t>Sinne/usikkerhet</a:t>
            </a:r>
          </a:p>
          <a:p>
            <a:pPr lvl="1"/>
            <a:r>
              <a:rPr lang="nb-NO" dirty="0"/>
              <a:t>Andre reaksjoner som (maktesløshet, håpløshet, manglende kontroll, høyt stressnivå og søvnvansker)</a:t>
            </a:r>
          </a:p>
        </p:txBody>
      </p:sp>
    </p:spTree>
    <p:extLst>
      <p:ext uri="{BB962C8B-B14F-4D97-AF65-F5344CB8AC3E}">
        <p14:creationId xmlns:p14="http://schemas.microsoft.com/office/powerpoint/2010/main" val="4083058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Stressreaksjoner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Fysiske symptomer: Hjertebank, muskelspenninger, kvalme, svimmelhet, hodepine</a:t>
            </a:r>
          </a:p>
          <a:p>
            <a:r>
              <a:rPr lang="nb-NO" dirty="0"/>
              <a:t>Kognitive symptomer: Hukommelses- og konsentrasjonsvansker, fokus på </a:t>
            </a:r>
            <a:r>
              <a:rPr lang="nb-NO" i="1" dirty="0"/>
              <a:t>bekymringer</a:t>
            </a:r>
          </a:p>
          <a:p>
            <a:r>
              <a:rPr lang="nb-NO" dirty="0"/>
              <a:t>Emosjonelle symptomer: Følelsesmessig ustabilitet, gråter lett, irritabilitet, «kort lunte»</a:t>
            </a:r>
          </a:p>
          <a:p>
            <a:r>
              <a:rPr lang="nb-NO" dirty="0"/>
              <a:t>Atferdsmessige symptomer: søvnproblemer, mindre matlyst </a:t>
            </a:r>
          </a:p>
        </p:txBody>
      </p:sp>
    </p:spTree>
    <p:extLst>
      <p:ext uri="{BB962C8B-B14F-4D97-AF65-F5344CB8AC3E}">
        <p14:creationId xmlns:p14="http://schemas.microsoft.com/office/powerpoint/2010/main" val="3638753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F6A71A3-822E-4F84-836A-2D9AF7B16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Depresjon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5D20576-4E39-4CDE-9656-D1B4865EE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Depresjon kjennetegnes av følgende: </a:t>
            </a:r>
          </a:p>
          <a:p>
            <a:pPr marL="0" indent="0">
              <a:buNone/>
            </a:pPr>
            <a:r>
              <a:rPr lang="nb-NO" dirty="0"/>
              <a:t>	Senket stemningsleie (trist)</a:t>
            </a:r>
          </a:p>
          <a:p>
            <a:pPr marL="0" indent="0">
              <a:buNone/>
            </a:pPr>
            <a:r>
              <a:rPr lang="nb-NO" dirty="0"/>
              <a:t>	Redusert evne til å glede seg over, eller 	redusert 	interesse i forhold til, aktiviteter/hendelser som 	vanligvis gleder/interesserer</a:t>
            </a:r>
          </a:p>
          <a:p>
            <a:pPr marL="0" indent="0">
              <a:buNone/>
            </a:pPr>
            <a:r>
              <a:rPr lang="nb-NO" dirty="0"/>
              <a:t>	Redusert energi/økt utmattelse </a:t>
            </a:r>
          </a:p>
        </p:txBody>
      </p:sp>
    </p:spTree>
    <p:extLst>
      <p:ext uri="{BB962C8B-B14F-4D97-AF65-F5344CB8AC3E}">
        <p14:creationId xmlns:p14="http://schemas.microsoft.com/office/powerpoint/2010/main" val="2517946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00D8D0D-D196-4A2D-8624-E04867016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Depresjon forts.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2BDD4C2-E85B-4287-8B46-2E783C56A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Tap/reduksjon av selvbilde</a:t>
            </a:r>
          </a:p>
          <a:p>
            <a:r>
              <a:rPr lang="nb-NO" dirty="0"/>
              <a:t>Skyldfølelse</a:t>
            </a:r>
          </a:p>
          <a:p>
            <a:r>
              <a:rPr lang="nb-NO" dirty="0"/>
              <a:t>Selvmordstanker</a:t>
            </a:r>
          </a:p>
          <a:p>
            <a:r>
              <a:rPr lang="nb-NO" dirty="0"/>
              <a:t>Redusert konsentrasjonsevne</a:t>
            </a:r>
          </a:p>
          <a:p>
            <a:r>
              <a:rPr lang="nb-NO" dirty="0"/>
              <a:t>Snakker og beveger seg langsommere/økt rastløshet</a:t>
            </a:r>
          </a:p>
          <a:p>
            <a:r>
              <a:rPr lang="nb-NO" dirty="0"/>
              <a:t>Dårlig søvn</a:t>
            </a:r>
          </a:p>
        </p:txBody>
      </p:sp>
    </p:spTree>
    <p:extLst>
      <p:ext uri="{BB962C8B-B14F-4D97-AF65-F5344CB8AC3E}">
        <p14:creationId xmlns:p14="http://schemas.microsoft.com/office/powerpoint/2010/main" val="285523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C7E7F3F-B00E-478B-B07A-1949486F3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Angst/engstelighet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10F7260-9A9D-4633-A577-9159DD894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Mange kreftrammede opplever helseangst</a:t>
            </a:r>
          </a:p>
          <a:p>
            <a:pPr lvl="1"/>
            <a:r>
              <a:rPr lang="nb-NO" dirty="0"/>
              <a:t>Tendens til å tolke kroppslige signaler/symptomer som tegn på kreft</a:t>
            </a:r>
          </a:p>
          <a:p>
            <a:pPr lvl="1"/>
            <a:r>
              <a:rPr lang="nb-NO" dirty="0"/>
              <a:t>Påtrengende bekymringer for helsen</a:t>
            </a:r>
          </a:p>
          <a:p>
            <a:pPr lvl="1"/>
            <a:r>
              <a:rPr lang="nb-NO" u="sng" dirty="0"/>
              <a:t>Frykt for tilbakefall</a:t>
            </a:r>
          </a:p>
          <a:p>
            <a:pPr marL="514350" indent="-457200"/>
            <a:r>
              <a:rPr lang="nb-NO" i="1" dirty="0"/>
              <a:t>Angsten utløses lett ved kreftpåminnere (f.eks. media, legekontroller)</a:t>
            </a:r>
          </a:p>
        </p:txBody>
      </p:sp>
    </p:spTree>
    <p:extLst>
      <p:ext uri="{BB962C8B-B14F-4D97-AF65-F5344CB8AC3E}">
        <p14:creationId xmlns:p14="http://schemas.microsoft.com/office/powerpoint/2010/main" val="730972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B0565C1-4AA8-30E8-E72D-180036517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600" dirty="0"/>
              <a:t>Angst og depresjon – kontinuerlige fenomener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E898025-ED55-138E-CDA5-15BCB4BED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Frykt = normal reaksjon</a:t>
            </a:r>
          </a:p>
          <a:p>
            <a:pPr lvl="1"/>
            <a:r>
              <a:rPr lang="nb-NO" dirty="0"/>
              <a:t>Respons på ytre trussel (kreftsykdom, ubehag, død)</a:t>
            </a:r>
          </a:p>
          <a:p>
            <a:pPr lvl="1"/>
            <a:r>
              <a:rPr lang="nb-NO" dirty="0"/>
              <a:t>Forsterket eller langvarig frykt: Uro / bekymring / panikkfølelse – Angst</a:t>
            </a:r>
          </a:p>
          <a:p>
            <a:r>
              <a:rPr lang="nb-NO" dirty="0"/>
              <a:t>Sorg / tristhet = normal reaksjon</a:t>
            </a:r>
          </a:p>
          <a:p>
            <a:pPr lvl="1"/>
            <a:r>
              <a:rPr lang="nb-NO" dirty="0"/>
              <a:t>Respons på tapsopplevelse (tap av helse, kontroll, framtidsutsikter)</a:t>
            </a:r>
          </a:p>
          <a:p>
            <a:pPr lvl="1"/>
            <a:r>
              <a:rPr lang="nb-NO" dirty="0"/>
              <a:t>Forsterket eller langvarig reaksjon: Tristhet / irritabilitet / manglende glede - depresjon</a:t>
            </a:r>
          </a:p>
        </p:txBody>
      </p:sp>
    </p:spTree>
    <p:extLst>
      <p:ext uri="{BB962C8B-B14F-4D97-AF65-F5344CB8AC3E}">
        <p14:creationId xmlns:p14="http://schemas.microsoft.com/office/powerpoint/2010/main" val="3762116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F9FB962-513A-46A3-8BFB-78D17564A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Bekymring og grubling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033AEC1-DC70-49E0-8C3D-A146D3755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Bekymring: Hva kan gå galt? Hva kommer til å gå galt? (framtidsrettet)</a:t>
            </a:r>
          </a:p>
          <a:p>
            <a:r>
              <a:rPr lang="nb-NO" dirty="0"/>
              <a:t>Grubling: Hva har gått galt? Hvorfor gikk det galt? (fortidsrettet)</a:t>
            </a:r>
          </a:p>
          <a:p>
            <a:r>
              <a:rPr lang="nb-NO" dirty="0"/>
              <a:t>Opplevelse av mangel på kontroll og frykt øker tendensen til bekymring og grubling</a:t>
            </a:r>
          </a:p>
          <a:p>
            <a:r>
              <a:rPr lang="nb-NO" dirty="0"/>
              <a:t>Konsekvenser av overdreven bekymring/grubling kan være: mindre tilstedeværelse, mindre problemløsende evne (går i ring), utmattende, gir indre uro, nedstemthet, angst.</a:t>
            </a:r>
          </a:p>
        </p:txBody>
      </p:sp>
    </p:spTree>
    <p:extLst>
      <p:ext uri="{BB962C8B-B14F-4D97-AF65-F5344CB8AC3E}">
        <p14:creationId xmlns:p14="http://schemas.microsoft.com/office/powerpoint/2010/main" val="21271245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9897F04-03E9-4ECF-9F15-E7D0B1D50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Råd for å håndtere gruble- og bekymringstanker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F7CBAB2-6720-4968-87B6-5EB1FE0F4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Sett av «grubletid»: Sett av </a:t>
            </a:r>
            <a:r>
              <a:rPr lang="nb-NO" dirty="0" err="1"/>
              <a:t>f.eks</a:t>
            </a:r>
            <a:r>
              <a:rPr lang="nb-NO" dirty="0"/>
              <a:t> 20 min hver dag til å gruble. Øvelse i å utsette grubleriene når de kommer i løpet av dagen. </a:t>
            </a:r>
          </a:p>
          <a:p>
            <a:r>
              <a:rPr lang="nb-NO" dirty="0"/>
              <a:t>Skriv ned bekymringstankene: Dette kan hjelpe deg til å konkretisere dem, sortere i dem, og vurdere dem.</a:t>
            </a:r>
          </a:p>
          <a:p>
            <a:r>
              <a:rPr lang="nb-NO" dirty="0"/>
              <a:t>Ved verstefallstenkning: Øv deg på å etablere støttetanker, arbeid med å utfordre «skrekktankene» </a:t>
            </a:r>
          </a:p>
          <a:p>
            <a:r>
              <a:rPr lang="nb-NO" dirty="0"/>
              <a:t>Lær deg til å kjenne igjen bekymringstankene når de kommer og aksepter at de kommer uten å la deg skremme </a:t>
            </a:r>
          </a:p>
          <a:p>
            <a:r>
              <a:rPr lang="nb-NO" dirty="0"/>
              <a:t>Ikke kjemp mot tankene – da bare styrker du dem</a:t>
            </a:r>
          </a:p>
        </p:txBody>
      </p:sp>
    </p:spTree>
    <p:extLst>
      <p:ext uri="{BB962C8B-B14F-4D97-AF65-F5344CB8AC3E}">
        <p14:creationId xmlns:p14="http://schemas.microsoft.com/office/powerpoint/2010/main" val="24577661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182B08D-E746-4CA5-AEC9-C34DEC8BB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Mestring av psykiske belastninger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6CCBEF1-A681-4570-B238-965C8831C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Oppretthold dagligdagse rutiner</a:t>
            </a:r>
          </a:p>
          <a:p>
            <a:r>
              <a:rPr lang="nb-NO" dirty="0"/>
              <a:t>Spist sunt og regelmessig</a:t>
            </a:r>
          </a:p>
          <a:p>
            <a:r>
              <a:rPr lang="nb-NO" dirty="0"/>
              <a:t>Vær fysisk aktiv</a:t>
            </a:r>
          </a:p>
          <a:p>
            <a:r>
              <a:rPr lang="nb-NO" dirty="0"/>
              <a:t>Fokus på søvn</a:t>
            </a:r>
          </a:p>
          <a:p>
            <a:r>
              <a:rPr lang="nb-NO" dirty="0"/>
              <a:t>Snakk med andre, være åpen om hvordan du har det til noen</a:t>
            </a:r>
          </a:p>
          <a:p>
            <a:r>
              <a:rPr lang="nb-NO" dirty="0"/>
              <a:t>Be om hjelp og støtte ved behov</a:t>
            </a:r>
          </a:p>
        </p:txBody>
      </p:sp>
    </p:spTree>
    <p:extLst>
      <p:ext uri="{BB962C8B-B14F-4D97-AF65-F5344CB8AC3E}">
        <p14:creationId xmlns:p14="http://schemas.microsoft.com/office/powerpoint/2010/main" val="29023724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66F0F56-A538-4F49-A38B-58BC2B8AD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343D3AE-A2C5-4835-B9A5-BE1027245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Oppsøk profesjonell hjelp ved plager/tanker som ikke gir seg</a:t>
            </a:r>
          </a:p>
          <a:p>
            <a:r>
              <a:rPr lang="nb-NO" dirty="0"/>
              <a:t>Avspenningsøvelser</a:t>
            </a:r>
          </a:p>
          <a:p>
            <a:r>
              <a:rPr lang="nb-NO" dirty="0"/>
              <a:t>Oppretthold sosial kontakt – ikke trekk deg tilbake fra andre mennesker </a:t>
            </a:r>
          </a:p>
          <a:p>
            <a:r>
              <a:rPr lang="nb-NO" dirty="0"/>
              <a:t>Unngå isolasjonstendenser – gjør det du tror er bra for deg, selv om du ikke har lyst</a:t>
            </a:r>
          </a:p>
          <a:p>
            <a:r>
              <a:rPr lang="nb-NO" dirty="0"/>
              <a:t>Sett nødvendige grenser- ikke press deg selv </a:t>
            </a:r>
            <a:r>
              <a:rPr lang="nb-NO" i="1" dirty="0"/>
              <a:t>for </a:t>
            </a:r>
            <a:r>
              <a:rPr lang="nb-NO" dirty="0"/>
              <a:t>mye. Gi deg mulighet til nødvendig hvile og rekreasjon</a:t>
            </a:r>
          </a:p>
        </p:txBody>
      </p:sp>
    </p:spTree>
    <p:extLst>
      <p:ext uri="{BB962C8B-B14F-4D97-AF65-F5344CB8AC3E}">
        <p14:creationId xmlns:p14="http://schemas.microsoft.com/office/powerpoint/2010/main" val="1019888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nb-NO" sz="3600" dirty="0"/>
              <a:t>Kreft og hjelpsomme tanker: </a:t>
            </a:r>
            <a:br>
              <a:rPr lang="nb-NO" sz="3600" dirty="0"/>
            </a:br>
            <a:r>
              <a:rPr lang="nb-NO" sz="3600" dirty="0"/>
              <a:t>- Hvordan jobbe med det psykiske ved fysisk sykdom?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Psykologspesialist Anders Mobråten </a:t>
            </a:r>
          </a:p>
        </p:txBody>
      </p:sp>
    </p:spTree>
    <p:extLst>
      <p:ext uri="{BB962C8B-B14F-4D97-AF65-F5344CB8AC3E}">
        <p14:creationId xmlns:p14="http://schemas.microsoft.com/office/powerpoint/2010/main" val="21417641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CF22E00-5776-4107-A724-A11DECE85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Mestring forts…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FA85F42-FB47-4E13-BA1F-E110453D1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Unngå rus/alkohol: Ikke bruk alkohol (eller andre rusmidler) for å finne ro. Dette blir etter hvert et tilleggsproblem</a:t>
            </a:r>
          </a:p>
          <a:p>
            <a:r>
              <a:rPr lang="nb-NO" dirty="0"/>
              <a:t>Ta pause fra sykdomstema. Ikke la all tid gå med på å lese eller være opptatt av det som har rammet deg. Avled deg ved å snakke om og gjøre andre ting. </a:t>
            </a:r>
          </a:p>
        </p:txBody>
      </p:sp>
    </p:spTree>
    <p:extLst>
      <p:ext uri="{BB962C8B-B14F-4D97-AF65-F5344CB8AC3E}">
        <p14:creationId xmlns:p14="http://schemas.microsoft.com/office/powerpoint/2010/main" val="13028880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7">
            <a:extLst>
              <a:ext uri="{FF2B5EF4-FFF2-40B4-BE49-F238E27FC236}">
                <a16:creationId xmlns:a16="http://schemas.microsoft.com/office/drawing/2014/main" id="{2807842C-DA5F-4E90-88AB-6AEE6E2F8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Takk for oppmerksomheten!</a:t>
            </a:r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18746058-93B3-44EC-9C10-D80F058F8B5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4485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Oversikt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Del 1: Følelsesmessige reaksjoner og psykiske belastninger ved kreftsykdom</a:t>
            </a:r>
          </a:p>
          <a:p>
            <a:r>
              <a:rPr lang="nb-NO" dirty="0"/>
              <a:t>Del 2: Mestringsstrategier</a:t>
            </a:r>
          </a:p>
        </p:txBody>
      </p:sp>
    </p:spTree>
    <p:extLst>
      <p:ext uri="{BB962C8B-B14F-4D97-AF65-F5344CB8AC3E}">
        <p14:creationId xmlns:p14="http://schemas.microsoft.com/office/powerpoint/2010/main" val="765405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Litt bakgrunn: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Psykologspesialist Anders Mobråten</a:t>
            </a:r>
          </a:p>
          <a:p>
            <a:r>
              <a:rPr lang="nb-NO" dirty="0"/>
              <a:t>Ansatt ved Enhet for psykososial onkologi, OUS</a:t>
            </a:r>
          </a:p>
          <a:p>
            <a:r>
              <a:rPr lang="nb-NO" dirty="0"/>
              <a:t>Jobber på Radiumhospitalet</a:t>
            </a:r>
          </a:p>
          <a:p>
            <a:r>
              <a:rPr lang="nb-NO" dirty="0"/>
              <a:t>Enheten består i tillegg av psykiater, to psykologspesialister, psykiatrisk sykepleier, sexolog, og sosionomer</a:t>
            </a:r>
          </a:p>
        </p:txBody>
      </p:sp>
    </p:spTree>
    <p:extLst>
      <p:ext uri="{BB962C8B-B14F-4D97-AF65-F5344CB8AC3E}">
        <p14:creationId xmlns:p14="http://schemas.microsoft.com/office/powerpoint/2010/main" val="1610563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4DCE18F-96C1-3A96-CA7E-D8D3C5542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D0F6786-03E7-4614-D550-7CFE566FE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Tidligere jobberfaring:</a:t>
            </a:r>
          </a:p>
          <a:p>
            <a:r>
              <a:rPr lang="nb-NO" dirty="0"/>
              <a:t>Ca. 10 år ved Sikkerhetsseksjonen på Blakstad sykehus, og psykosepost</a:t>
            </a:r>
          </a:p>
          <a:p>
            <a:r>
              <a:rPr lang="nb-NO" dirty="0" err="1"/>
              <a:t>Barne</a:t>
            </a:r>
            <a:r>
              <a:rPr lang="nb-NO" dirty="0"/>
              <a:t> og ungdomspsykiatrien (BUP) </a:t>
            </a:r>
          </a:p>
          <a:p>
            <a:r>
              <a:rPr lang="nb-NO" dirty="0"/>
              <a:t>DPS (distriktspsykiatrisk senter) (poliklinikk for voksne)</a:t>
            </a:r>
          </a:p>
        </p:txBody>
      </p:sp>
    </p:spTree>
    <p:extLst>
      <p:ext uri="{BB962C8B-B14F-4D97-AF65-F5344CB8AC3E}">
        <p14:creationId xmlns:p14="http://schemas.microsoft.com/office/powerpoint/2010/main" val="3861358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Hvilke pasienter møter vi?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Pasienter som har, eller nylig har hatt, kreft</a:t>
            </a:r>
          </a:p>
          <a:p>
            <a:r>
              <a:rPr lang="nb-NO" dirty="0"/>
              <a:t>Polikliniske og inneliggende pasienter</a:t>
            </a:r>
          </a:p>
          <a:p>
            <a:r>
              <a:rPr lang="nb-NO" dirty="0"/>
              <a:t>I tillegg: Pårørendegrupper på Vardesenteret</a:t>
            </a:r>
          </a:p>
        </p:txBody>
      </p:sp>
    </p:spTree>
    <p:extLst>
      <p:ext uri="{BB962C8B-B14F-4D97-AF65-F5344CB8AC3E}">
        <p14:creationId xmlns:p14="http://schemas.microsoft.com/office/powerpoint/2010/main" val="3223104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B6A64BD-1765-4BE7-A16B-7E1386D46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Kreft kan ramme alle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C724F41-64D7-4DAB-8D2B-25AE9120C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Mellom 30 000 og 40 000 får diagnosen hvert år</a:t>
            </a:r>
          </a:p>
          <a:p>
            <a:r>
              <a:rPr lang="nb-NO" dirty="0"/>
              <a:t>Flere enn 330 000 hadde hatt kreft eller levde med kreft i 2023</a:t>
            </a:r>
          </a:p>
          <a:p>
            <a:r>
              <a:rPr lang="nb-NO" dirty="0"/>
              <a:t>Antallet «kreftoverlevere» har økt i takt med bedre behandling (blir friske eller lever med kreft over lengre tid)</a:t>
            </a:r>
          </a:p>
          <a:p>
            <a:r>
              <a:rPr lang="nb-NO" dirty="0"/>
              <a:t>3 av 4 overlever kreft</a:t>
            </a:r>
          </a:p>
        </p:txBody>
      </p:sp>
    </p:spTree>
    <p:extLst>
      <p:ext uri="{BB962C8B-B14F-4D97-AF65-F5344CB8AC3E}">
        <p14:creationId xmlns:p14="http://schemas.microsoft.com/office/powerpoint/2010/main" val="2557575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AF699C7-95DF-43FA-B48C-520CFECA5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Psykiske belastninger ved kreft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248A996-F073-42F1-9407-1BD80893C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Nesten halvparten (47%) hadde betydelige  psykiske utfordringer i en gruppe som ble undersøkt ved flere sykehus i USA</a:t>
            </a:r>
          </a:p>
          <a:p>
            <a:r>
              <a:rPr lang="nb-NO" dirty="0"/>
              <a:t>Av denne gruppen hadde 85% ulike grader av angst og depresjon</a:t>
            </a:r>
          </a:p>
          <a:p>
            <a:r>
              <a:rPr lang="nb-NO" dirty="0"/>
              <a:t>Så den psykiske helsen er også utsatt når den fysiske helsen er under angrep</a:t>
            </a:r>
          </a:p>
        </p:txBody>
      </p:sp>
    </p:spTree>
    <p:extLst>
      <p:ext uri="{BB962C8B-B14F-4D97-AF65-F5344CB8AC3E}">
        <p14:creationId xmlns:p14="http://schemas.microsoft.com/office/powerpoint/2010/main" val="3823872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Følelsesmessige reaksjoner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Å få beskjed om at man har fått kreft oppleves forskjellig fra person til person- alle er forskjellige og har ulike utgangspunkt</a:t>
            </a:r>
          </a:p>
          <a:p>
            <a:r>
              <a:rPr lang="nb-NO" dirty="0"/>
              <a:t>Men; ofte kan man se fellestrekk i reaksjonsmønstre </a:t>
            </a:r>
          </a:p>
          <a:p>
            <a:r>
              <a:rPr lang="nb-NO" dirty="0"/>
              <a:t>Det er ikke en riktig eller gal måte å reagere på </a:t>
            </a:r>
          </a:p>
        </p:txBody>
      </p:sp>
    </p:spTree>
    <p:extLst>
      <p:ext uri="{BB962C8B-B14F-4D97-AF65-F5344CB8AC3E}">
        <p14:creationId xmlns:p14="http://schemas.microsoft.com/office/powerpoint/2010/main" val="31285905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5b906c1f-19d2-4ac1-bea8-1ddf524e35b3}" enabled="1" method="Standard" siteId="{7f8e4cf0-71fb-489c-a336-3f9252a63908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3431</TotalTime>
  <Words>916</Words>
  <Application>Microsoft Office PowerPoint</Application>
  <PresentationFormat>Skjermfremvisning (4:3)</PresentationFormat>
  <Paragraphs>123</Paragraphs>
  <Slides>21</Slides>
  <Notes>18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21</vt:i4>
      </vt:variant>
    </vt:vector>
  </HeadingPairs>
  <TitlesOfParts>
    <vt:vector size="25" baseType="lpstr">
      <vt:lpstr>Calibri</vt:lpstr>
      <vt:lpstr>Century Gothic</vt:lpstr>
      <vt:lpstr>Wingdings 3</vt:lpstr>
      <vt:lpstr>Ion</vt:lpstr>
      <vt:lpstr>Mestringskonferansen 2025</vt:lpstr>
      <vt:lpstr>Kreft og hjelpsomme tanker:  - Hvordan jobbe med det psykiske ved fysisk sykdom?</vt:lpstr>
      <vt:lpstr>Oversikt</vt:lpstr>
      <vt:lpstr>Litt bakgrunn:</vt:lpstr>
      <vt:lpstr>PowerPoint-presentasjon</vt:lpstr>
      <vt:lpstr>Hvilke pasienter møter vi?</vt:lpstr>
      <vt:lpstr>Kreft kan ramme alle</vt:lpstr>
      <vt:lpstr>Psykiske belastninger ved kreft</vt:lpstr>
      <vt:lpstr>Følelsesmessige reaksjoner</vt:lpstr>
      <vt:lpstr>Følelsesmessig krisereaksjon</vt:lpstr>
      <vt:lpstr>Stressreaksjoner</vt:lpstr>
      <vt:lpstr>Depresjon</vt:lpstr>
      <vt:lpstr>Depresjon forts.</vt:lpstr>
      <vt:lpstr>Angst/engstelighet</vt:lpstr>
      <vt:lpstr>Angst og depresjon – kontinuerlige fenomener</vt:lpstr>
      <vt:lpstr>Bekymring og grubling</vt:lpstr>
      <vt:lpstr>Råd for å håndtere gruble- og bekymringstanker</vt:lpstr>
      <vt:lpstr>Mestring av psykiske belastninger</vt:lpstr>
      <vt:lpstr> </vt:lpstr>
      <vt:lpstr>Mestring forts…</vt:lpstr>
      <vt:lpstr>Takk for oppmerksomheten!</vt:lpstr>
    </vt:vector>
  </TitlesOfParts>
  <Company>Oslo universitetssykehus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Kreft og tunge tanker: Hvordan jobbe med det psykiske ved fysisk sykdom</dc:title>
  <dc:creator>Anders Mobråten</dc:creator>
  <cp:lastModifiedBy>Anders Mobråten</cp:lastModifiedBy>
  <cp:revision>48</cp:revision>
  <cp:lastPrinted>2025-05-10T11:59:47Z</cp:lastPrinted>
  <dcterms:created xsi:type="dcterms:W3CDTF">2019-05-10T11:50:44Z</dcterms:created>
  <dcterms:modified xsi:type="dcterms:W3CDTF">2025-05-10T12:12:13Z</dcterms:modified>
</cp:coreProperties>
</file>