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3"/>
  </p:notesMasterIdLst>
  <p:sldIdLst>
    <p:sldId id="276" r:id="rId2"/>
    <p:sldId id="256" r:id="rId3"/>
    <p:sldId id="257" r:id="rId4"/>
    <p:sldId id="258" r:id="rId5"/>
    <p:sldId id="275" r:id="rId6"/>
    <p:sldId id="259" r:id="rId7"/>
    <p:sldId id="264" r:id="rId8"/>
    <p:sldId id="266" r:id="rId9"/>
    <p:sldId id="262" r:id="rId10"/>
    <p:sldId id="261" r:id="rId11"/>
    <p:sldId id="263" r:id="rId12"/>
    <p:sldId id="267" r:id="rId13"/>
    <p:sldId id="268" r:id="rId14"/>
    <p:sldId id="269" r:id="rId15"/>
    <p:sldId id="277" r:id="rId16"/>
    <p:sldId id="265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0185" tIns="45092" rIns="90185" bIns="45092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0185" tIns="45092" rIns="90185" bIns="45092" rtlCol="0"/>
          <a:lstStyle>
            <a:lvl1pPr algn="r">
              <a:defRPr sz="1200"/>
            </a:lvl1pPr>
          </a:lstStyle>
          <a:p>
            <a:fld id="{51532523-AFB8-4CFB-B75F-6845C7945434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85" tIns="45092" rIns="90185" bIns="45092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642764"/>
            <a:ext cx="5379720" cy="4398407"/>
          </a:xfrm>
          <a:prstGeom prst="rect">
            <a:avLst/>
          </a:prstGeom>
        </p:spPr>
        <p:txBody>
          <a:bodyPr vert="horz" lIns="90185" tIns="45092" rIns="90185" bIns="45092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831"/>
            <a:ext cx="2914015" cy="488712"/>
          </a:xfrm>
          <a:prstGeom prst="rect">
            <a:avLst/>
          </a:prstGeom>
        </p:spPr>
        <p:txBody>
          <a:bodyPr vert="horz" lIns="90185" tIns="45092" rIns="90185" bIns="45092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1"/>
            <a:ext cx="2914015" cy="488712"/>
          </a:xfrm>
          <a:prstGeom prst="rect">
            <a:avLst/>
          </a:prstGeom>
        </p:spPr>
        <p:txBody>
          <a:bodyPr vert="horz" lIns="90185" tIns="45092" rIns="90185" bIns="45092" rtlCol="0" anchor="b"/>
          <a:lstStyle>
            <a:lvl1pPr algn="r">
              <a:defRPr sz="1200"/>
            </a:lvl1pPr>
          </a:lstStyle>
          <a:p>
            <a:fld id="{6EFC0996-497D-4AF2-B72E-26228ADDC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90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6458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8656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405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2474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85977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9721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862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32377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5386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2261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015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502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8784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0475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8135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2640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8399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C0996-497D-4AF2-B72E-26228ADDC3C0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36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663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95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7646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553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6509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9880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8962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8294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320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079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84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587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97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968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509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808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876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C84133B-6018-45BA-8E7C-0C541F326DA3}" type="datetimeFigureOut">
              <a:rPr lang="nb-NO" smtClean="0"/>
              <a:t>08.05.2025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82DB3-52CB-4DC4-9730-4EEA58C056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458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3027759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141809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59" y="0"/>
            <a:ext cx="1202540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013257" y="0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1" y="0"/>
            <a:ext cx="7275344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48F08C7-2C8B-ACE1-2F46-E30037A5C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6216" y="4777380"/>
            <a:ext cx="5231183" cy="8614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/>
            <a:r>
              <a:rPr lang="en-US" sz="2000" b="0" i="0" kern="1200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Gardermoen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BE0AF80-AE65-41D5-9A34-AB482511B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6" y="1447800"/>
            <a:ext cx="5231186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</a:pPr>
            <a:r>
              <a:rPr lang="en-US" sz="34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Mestringskonferansen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0236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Følelsesmessig krisereaksjon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Sjokkfasen</a:t>
            </a:r>
          </a:p>
          <a:p>
            <a:pPr lvl="1"/>
            <a:r>
              <a:rPr lang="nb-NO" dirty="0"/>
              <a:t>Forvirring</a:t>
            </a:r>
          </a:p>
          <a:p>
            <a:pPr lvl="1"/>
            <a:r>
              <a:rPr lang="nb-NO" dirty="0"/>
              <a:t>Psykisk nummenhetsfølelse</a:t>
            </a:r>
          </a:p>
          <a:p>
            <a:pPr lvl="1"/>
            <a:r>
              <a:rPr lang="nb-NO" dirty="0"/>
              <a:t>Konsentrasjonsvansker</a:t>
            </a:r>
          </a:p>
          <a:p>
            <a:r>
              <a:rPr lang="nb-NO" dirty="0" err="1"/>
              <a:t>Benektningsfasen</a:t>
            </a:r>
            <a:endParaRPr lang="nb-NO" dirty="0"/>
          </a:p>
          <a:p>
            <a:pPr lvl="1"/>
            <a:r>
              <a:rPr lang="nb-NO" dirty="0"/>
              <a:t>«Det kan ikke være sant»</a:t>
            </a:r>
          </a:p>
          <a:p>
            <a:pPr lvl="1"/>
            <a:r>
              <a:rPr lang="nb-NO" dirty="0"/>
              <a:t>Denne kan bli forsterket hvis man ikke føler seg syk </a:t>
            </a:r>
          </a:p>
          <a:p>
            <a:r>
              <a:rPr lang="nb-NO" dirty="0"/>
              <a:t>Reaksjonsfasen (ventetid før behandling, under behandling og etter)</a:t>
            </a:r>
          </a:p>
          <a:p>
            <a:pPr lvl="1"/>
            <a:r>
              <a:rPr lang="nb-NO" dirty="0"/>
              <a:t>Angst/uro </a:t>
            </a:r>
          </a:p>
          <a:p>
            <a:pPr lvl="1"/>
            <a:r>
              <a:rPr lang="nb-NO" dirty="0"/>
              <a:t>Gråt</a:t>
            </a:r>
          </a:p>
          <a:p>
            <a:pPr lvl="1"/>
            <a:r>
              <a:rPr lang="nb-NO" dirty="0"/>
              <a:t>Fortvilelse</a:t>
            </a:r>
          </a:p>
          <a:p>
            <a:pPr lvl="1"/>
            <a:r>
              <a:rPr lang="nb-NO" dirty="0"/>
              <a:t>Sinne/usikkerhet</a:t>
            </a:r>
          </a:p>
          <a:p>
            <a:pPr lvl="1"/>
            <a:r>
              <a:rPr lang="nb-NO" dirty="0"/>
              <a:t>Andre reaksjoner som (maktesløshet, håpløshet, manglende kontroll, høyt stressnivå og søvnvansker)</a:t>
            </a:r>
          </a:p>
        </p:txBody>
      </p:sp>
    </p:spTree>
    <p:extLst>
      <p:ext uri="{BB962C8B-B14F-4D97-AF65-F5344CB8AC3E}">
        <p14:creationId xmlns:p14="http://schemas.microsoft.com/office/powerpoint/2010/main" val="408305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Stressreaksjoner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Fysiske symptomer: Hjertebank, muskelspenninger, kvalme, svimmelhet, hodepine</a:t>
            </a:r>
          </a:p>
          <a:p>
            <a:r>
              <a:rPr lang="nb-NO" dirty="0"/>
              <a:t>Kognitive symptomer: Hukommelses- og konsentrasjonsvansker, fokus på </a:t>
            </a:r>
            <a:r>
              <a:rPr lang="nb-NO" i="1" dirty="0"/>
              <a:t>bekymringer</a:t>
            </a:r>
          </a:p>
          <a:p>
            <a:r>
              <a:rPr lang="nb-NO" dirty="0"/>
              <a:t>Emosjonelle symptomer: Følelsesmessig ustabilitet, gråter lett, irritabilitet, «kort lunte»</a:t>
            </a:r>
          </a:p>
          <a:p>
            <a:r>
              <a:rPr lang="nb-NO" dirty="0"/>
              <a:t>Atferdsmessige symptomer: søvnproblemer, mindre matlyst </a:t>
            </a:r>
          </a:p>
        </p:txBody>
      </p:sp>
    </p:spTree>
    <p:extLst>
      <p:ext uri="{BB962C8B-B14F-4D97-AF65-F5344CB8AC3E}">
        <p14:creationId xmlns:p14="http://schemas.microsoft.com/office/powerpoint/2010/main" val="3638753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6A71A3-822E-4F84-836A-2D9AF7B1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Depresjon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D20576-4E39-4CDE-9656-D1B4865E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Depresjon kjennetegnes av følgende: </a:t>
            </a:r>
          </a:p>
          <a:p>
            <a:pPr marL="0" indent="0">
              <a:buNone/>
            </a:pPr>
            <a:r>
              <a:rPr lang="nb-NO" dirty="0"/>
              <a:t>	Senket stemningsleie (trist)</a:t>
            </a:r>
          </a:p>
          <a:p>
            <a:pPr marL="0" indent="0">
              <a:buNone/>
            </a:pPr>
            <a:r>
              <a:rPr lang="nb-NO" dirty="0"/>
              <a:t>	Redusert evne til å glede seg over, eller 	redusert 	interesse i forhold til, aktiviteter/hendelser som 	vanligvis gleder/interesserer</a:t>
            </a:r>
          </a:p>
          <a:p>
            <a:pPr marL="0" indent="0">
              <a:buNone/>
            </a:pPr>
            <a:r>
              <a:rPr lang="nb-NO" dirty="0"/>
              <a:t>	Redusert energi/økt utmattelse </a:t>
            </a:r>
          </a:p>
        </p:txBody>
      </p:sp>
    </p:spTree>
    <p:extLst>
      <p:ext uri="{BB962C8B-B14F-4D97-AF65-F5344CB8AC3E}">
        <p14:creationId xmlns:p14="http://schemas.microsoft.com/office/powerpoint/2010/main" val="2517946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0D8D0D-D196-4A2D-8624-E04867016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Depresjon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BDD4C2-E85B-4287-8B46-2E783C56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Tap/reduksjon av selvbilde</a:t>
            </a:r>
          </a:p>
          <a:p>
            <a:r>
              <a:rPr lang="nb-NO" dirty="0"/>
              <a:t>Skyldfølelse</a:t>
            </a:r>
          </a:p>
          <a:p>
            <a:r>
              <a:rPr lang="nb-NO" dirty="0"/>
              <a:t>Selvmordstanker</a:t>
            </a:r>
          </a:p>
          <a:p>
            <a:r>
              <a:rPr lang="nb-NO" dirty="0"/>
              <a:t>Redusert konsentrasjonsevne</a:t>
            </a:r>
          </a:p>
          <a:p>
            <a:r>
              <a:rPr lang="nb-NO" dirty="0"/>
              <a:t>Snakker og beveger seg langsommere/økt rastløshet</a:t>
            </a:r>
          </a:p>
          <a:p>
            <a:r>
              <a:rPr lang="nb-NO" dirty="0"/>
              <a:t>Dårlig søvn</a:t>
            </a:r>
          </a:p>
        </p:txBody>
      </p:sp>
    </p:spTree>
    <p:extLst>
      <p:ext uri="{BB962C8B-B14F-4D97-AF65-F5344CB8AC3E}">
        <p14:creationId xmlns:p14="http://schemas.microsoft.com/office/powerpoint/2010/main" val="285523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7E7F3F-B00E-478B-B07A-1949486F3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Angst/engstelighet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0F7260-9A9D-4633-A577-9159DD894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Mange kreftrammede opplever helseangst</a:t>
            </a:r>
          </a:p>
          <a:p>
            <a:pPr lvl="1"/>
            <a:r>
              <a:rPr lang="nb-NO" dirty="0"/>
              <a:t>Tendens til å tolke kroppslige signaler/symptomer som tegn på kreft</a:t>
            </a:r>
          </a:p>
          <a:p>
            <a:pPr lvl="1"/>
            <a:r>
              <a:rPr lang="nb-NO" dirty="0"/>
              <a:t>Påtrengende bekymringer for helsen</a:t>
            </a:r>
          </a:p>
          <a:p>
            <a:pPr lvl="1"/>
            <a:r>
              <a:rPr lang="nb-NO" u="sng" dirty="0"/>
              <a:t>Frykt for tilbakefall</a:t>
            </a:r>
          </a:p>
          <a:p>
            <a:pPr marL="514350" indent="-457200"/>
            <a:r>
              <a:rPr lang="nb-NO" i="1" dirty="0"/>
              <a:t>Angsten utløses lett ved kreftpåminnere (f.eks. media, legekontroller)</a:t>
            </a:r>
          </a:p>
        </p:txBody>
      </p:sp>
    </p:spTree>
    <p:extLst>
      <p:ext uri="{BB962C8B-B14F-4D97-AF65-F5344CB8AC3E}">
        <p14:creationId xmlns:p14="http://schemas.microsoft.com/office/powerpoint/2010/main" val="730972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0565C1-4AA8-30E8-E72D-18003651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Angst og depresjon – kontinuerlige fenomener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898025-ED55-138E-CDA5-15BCB4BED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Frykt = normal reaksjon</a:t>
            </a:r>
          </a:p>
          <a:p>
            <a:pPr lvl="1"/>
            <a:r>
              <a:rPr lang="nb-NO" dirty="0"/>
              <a:t>Respons på ytre trussel (kreftsykdom, ubehag, død)</a:t>
            </a:r>
          </a:p>
          <a:p>
            <a:pPr lvl="1"/>
            <a:r>
              <a:rPr lang="nb-NO" dirty="0"/>
              <a:t>Forsterket eller langvarig frykt: Uro / bekymring / panikkfølelse – Angst</a:t>
            </a:r>
          </a:p>
          <a:p>
            <a:r>
              <a:rPr lang="nb-NO" dirty="0"/>
              <a:t>Sorg / tristhet = normal reaksjon</a:t>
            </a:r>
          </a:p>
          <a:p>
            <a:pPr lvl="1"/>
            <a:r>
              <a:rPr lang="nb-NO" dirty="0"/>
              <a:t>Respons på tapsopplevelse (tap av helse, kontroll, framtidsutsikter)</a:t>
            </a:r>
          </a:p>
          <a:p>
            <a:pPr lvl="1"/>
            <a:r>
              <a:rPr lang="nb-NO" dirty="0"/>
              <a:t>Forsterket eller langvarig reaksjon: Tristhet / irritabilitet / manglende glede - depresjon</a:t>
            </a:r>
          </a:p>
        </p:txBody>
      </p:sp>
    </p:spTree>
    <p:extLst>
      <p:ext uri="{BB962C8B-B14F-4D97-AF65-F5344CB8AC3E}">
        <p14:creationId xmlns:p14="http://schemas.microsoft.com/office/powerpoint/2010/main" val="37621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9FB962-513A-46A3-8BFB-78D17564A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Bekymring og grubling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33AEC1-DC70-49E0-8C3D-A146D3755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Bekymring: Hva kan gå galt? Hva kommer til å gå galt? (framtidsrettet)</a:t>
            </a:r>
          </a:p>
          <a:p>
            <a:r>
              <a:rPr lang="nb-NO" dirty="0"/>
              <a:t>Grubling: Hva har gått galt? Hvorfor gikk det galt? (fortidsrettet)</a:t>
            </a:r>
          </a:p>
          <a:p>
            <a:r>
              <a:rPr lang="nb-NO" dirty="0"/>
              <a:t>Opplevelse av mangel på kontroll og frykt øker tendensen til bekymring og grubling</a:t>
            </a:r>
          </a:p>
          <a:p>
            <a:r>
              <a:rPr lang="nb-NO" dirty="0"/>
              <a:t>Konsekvenser av overdreven bekymring/grubling kan være: mindre tilstedeværelse, mindre problemløsende evne (går i ring), utmattende, gir indre uro, nedstemthet, angst.</a:t>
            </a:r>
          </a:p>
        </p:txBody>
      </p:sp>
    </p:spTree>
    <p:extLst>
      <p:ext uri="{BB962C8B-B14F-4D97-AF65-F5344CB8AC3E}">
        <p14:creationId xmlns:p14="http://schemas.microsoft.com/office/powerpoint/2010/main" val="2127124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897F04-03E9-4ECF-9F15-E7D0B1D50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Råd for å håndtere gruble- og bekymringstanker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F7CBAB2-6720-4968-87B6-5EB1FE0F4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Sett av «grubletid»: Sett av </a:t>
            </a:r>
            <a:r>
              <a:rPr lang="nb-NO" dirty="0" err="1"/>
              <a:t>f.eks</a:t>
            </a:r>
            <a:r>
              <a:rPr lang="nb-NO" dirty="0"/>
              <a:t> 20 min hver dag til å gruble. Øvelse i å utsette grubleriene når de kommer i løpet av dagen. </a:t>
            </a:r>
          </a:p>
          <a:p>
            <a:r>
              <a:rPr lang="nb-NO" dirty="0"/>
              <a:t>Skriv ned bekymringstankene: Dette kan hjelpe deg til å konkretisere dem, sortere i dem, og vurdere dem.</a:t>
            </a:r>
          </a:p>
          <a:p>
            <a:r>
              <a:rPr lang="nb-NO" dirty="0"/>
              <a:t>Ved verstefallstenkning: Øv deg på å etablere støttetanker, arbeid med å utfordre «skrekktankene» </a:t>
            </a:r>
          </a:p>
          <a:p>
            <a:r>
              <a:rPr lang="nb-NO" dirty="0"/>
              <a:t>Lær deg til å kjenne igjen bekymringstankene når de kommer og aksepter at de kommer uten å la deg skremme </a:t>
            </a:r>
          </a:p>
          <a:p>
            <a:r>
              <a:rPr lang="nb-NO" dirty="0"/>
              <a:t>Ikke kjemp mot tankene – da bare styrker du dem</a:t>
            </a:r>
          </a:p>
        </p:txBody>
      </p:sp>
    </p:spTree>
    <p:extLst>
      <p:ext uri="{BB962C8B-B14F-4D97-AF65-F5344CB8AC3E}">
        <p14:creationId xmlns:p14="http://schemas.microsoft.com/office/powerpoint/2010/main" val="2457766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82B08D-E746-4CA5-AEC9-C34DEC8BB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Mestring av psykiske belastninger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CCBEF1-A681-4570-B238-965C8831C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Oppretthold dagligdagse rutiner</a:t>
            </a:r>
          </a:p>
          <a:p>
            <a:r>
              <a:rPr lang="nb-NO" dirty="0"/>
              <a:t>Spist sunt og regelmessig</a:t>
            </a:r>
          </a:p>
          <a:p>
            <a:r>
              <a:rPr lang="nb-NO" dirty="0"/>
              <a:t>Vær fysisk aktiv</a:t>
            </a:r>
          </a:p>
          <a:p>
            <a:r>
              <a:rPr lang="nb-NO" dirty="0"/>
              <a:t>Fokus på søvn</a:t>
            </a:r>
          </a:p>
          <a:p>
            <a:r>
              <a:rPr lang="nb-NO" dirty="0"/>
              <a:t>Snakk med andre, være åpen om hvordan du har det til noen</a:t>
            </a:r>
          </a:p>
          <a:p>
            <a:r>
              <a:rPr lang="nb-NO" dirty="0"/>
              <a:t>Be om hjelp og støtte ved behov</a:t>
            </a:r>
          </a:p>
        </p:txBody>
      </p:sp>
    </p:spTree>
    <p:extLst>
      <p:ext uri="{BB962C8B-B14F-4D97-AF65-F5344CB8AC3E}">
        <p14:creationId xmlns:p14="http://schemas.microsoft.com/office/powerpoint/2010/main" val="2902372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6F0F56-A538-4F49-A38B-58BC2B8A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43D3AE-A2C5-4835-B9A5-BE102724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Oppsøk profesjonell hjelp ved plager/tanker som ikke gir seg</a:t>
            </a:r>
          </a:p>
          <a:p>
            <a:r>
              <a:rPr lang="nb-NO" dirty="0"/>
              <a:t>Avspenningsøvelser</a:t>
            </a:r>
          </a:p>
          <a:p>
            <a:r>
              <a:rPr lang="nb-NO" dirty="0"/>
              <a:t>Oppretthold sosial kontakt – ikke trekk deg tilbake fra andre mennesker </a:t>
            </a:r>
          </a:p>
          <a:p>
            <a:r>
              <a:rPr lang="nb-NO" dirty="0"/>
              <a:t>Unngå isolasjonstendenser – gjør det du tror er bra for deg, selv om du ikke har lyst</a:t>
            </a:r>
          </a:p>
          <a:p>
            <a:r>
              <a:rPr lang="nb-NO" dirty="0"/>
              <a:t>Sett nødvendige grenser- ikke press deg selv </a:t>
            </a:r>
            <a:r>
              <a:rPr lang="nb-NO" i="1" dirty="0"/>
              <a:t>for </a:t>
            </a:r>
            <a:r>
              <a:rPr lang="nb-NO" dirty="0"/>
              <a:t>mye. Gi deg mulighet til nødvendig hvile og rekreasjon</a:t>
            </a:r>
          </a:p>
        </p:txBody>
      </p:sp>
    </p:spTree>
    <p:extLst>
      <p:ext uri="{BB962C8B-B14F-4D97-AF65-F5344CB8AC3E}">
        <p14:creationId xmlns:p14="http://schemas.microsoft.com/office/powerpoint/2010/main" val="101988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sz="3600" dirty="0"/>
              <a:t>Kreft og hjelpsomme tanker: </a:t>
            </a:r>
            <a:br>
              <a:rPr lang="nb-NO" sz="3600" dirty="0"/>
            </a:br>
            <a:r>
              <a:rPr lang="nb-NO" sz="3600" dirty="0"/>
              <a:t>- Hvordan jobbe med det psykiske ved fysisk sykdom?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Psykologspesialist Anders Mobråten </a:t>
            </a:r>
          </a:p>
        </p:txBody>
      </p:sp>
    </p:spTree>
    <p:extLst>
      <p:ext uri="{BB962C8B-B14F-4D97-AF65-F5344CB8AC3E}">
        <p14:creationId xmlns:p14="http://schemas.microsoft.com/office/powerpoint/2010/main" val="2141764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F22E00-5776-4107-A724-A11DECE8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Mestring forts…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A85F42-FB47-4E13-BA1F-E110453D1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Unngå rus/alkohol: Ikke bruk alkohol (eller andre rusmidler) for å finne ro. Dette blir etter hvert et tilleggsproblem</a:t>
            </a:r>
          </a:p>
          <a:p>
            <a:r>
              <a:rPr lang="nb-NO" dirty="0"/>
              <a:t>Ta pause fra sykdomstema. Ikke la all tid gå med på å lese eller være opptatt av det som har rammet deg. Avled deg ved å snakke om og gjøre andre ting. </a:t>
            </a:r>
          </a:p>
        </p:txBody>
      </p:sp>
    </p:spTree>
    <p:extLst>
      <p:ext uri="{BB962C8B-B14F-4D97-AF65-F5344CB8AC3E}">
        <p14:creationId xmlns:p14="http://schemas.microsoft.com/office/powerpoint/2010/main" val="1302888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>
            <a:extLst>
              <a:ext uri="{FF2B5EF4-FFF2-40B4-BE49-F238E27FC236}">
                <a16:creationId xmlns:a16="http://schemas.microsoft.com/office/drawing/2014/main" id="{2807842C-DA5F-4E90-88AB-6AEE6E2F8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Takk for oppmerksomheten!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18746058-93B3-44EC-9C10-D80F058F8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448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Oversikt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Del 1: Følelsesmessige reaksjoner og psykiske belastninger ved kreftsykdom</a:t>
            </a:r>
          </a:p>
          <a:p>
            <a:r>
              <a:rPr lang="nb-NO" dirty="0"/>
              <a:t>Del 2: Mestringsstrategier</a:t>
            </a:r>
          </a:p>
        </p:txBody>
      </p:sp>
    </p:spTree>
    <p:extLst>
      <p:ext uri="{BB962C8B-B14F-4D97-AF65-F5344CB8AC3E}">
        <p14:creationId xmlns:p14="http://schemas.microsoft.com/office/powerpoint/2010/main" val="76540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bakgrunn: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Psykologspesialist Anders Mobråten</a:t>
            </a:r>
          </a:p>
          <a:p>
            <a:r>
              <a:rPr lang="nb-NO" dirty="0"/>
              <a:t>Ansatt ved Enhet for psykososial onkologi, OUS</a:t>
            </a:r>
          </a:p>
          <a:p>
            <a:r>
              <a:rPr lang="nb-NO" dirty="0"/>
              <a:t>Jobber på Radiumhospitalet</a:t>
            </a:r>
          </a:p>
          <a:p>
            <a:r>
              <a:rPr lang="nb-NO" dirty="0"/>
              <a:t>Enheten består i tillegg av psykiater, to psykologspesialister, psykiatrisk sykepleier, sexolog, og sosionomer</a:t>
            </a:r>
          </a:p>
        </p:txBody>
      </p:sp>
    </p:spTree>
    <p:extLst>
      <p:ext uri="{BB962C8B-B14F-4D97-AF65-F5344CB8AC3E}">
        <p14:creationId xmlns:p14="http://schemas.microsoft.com/office/powerpoint/2010/main" val="161056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DCE18F-96C1-3A96-CA7E-D8D3C554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0F6786-03E7-4614-D550-7CFE566FE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Tidligere jobberfaring:</a:t>
            </a:r>
          </a:p>
          <a:p>
            <a:r>
              <a:rPr lang="nb-NO" dirty="0"/>
              <a:t>Ca. 10 år ved Sikkerhetsseksjonen på Blakstad sykehus, og psykosepost</a:t>
            </a:r>
          </a:p>
          <a:p>
            <a:r>
              <a:rPr lang="nb-NO" dirty="0" err="1"/>
              <a:t>Barne</a:t>
            </a:r>
            <a:r>
              <a:rPr lang="nb-NO" dirty="0"/>
              <a:t> og ungdomspsykiatrien (BUP) </a:t>
            </a:r>
          </a:p>
          <a:p>
            <a:r>
              <a:rPr lang="nb-NO" dirty="0"/>
              <a:t>DPS (distriktspsykiatrisk senter) (poliklinikk for voksne)</a:t>
            </a:r>
          </a:p>
        </p:txBody>
      </p:sp>
    </p:spTree>
    <p:extLst>
      <p:ext uri="{BB962C8B-B14F-4D97-AF65-F5344CB8AC3E}">
        <p14:creationId xmlns:p14="http://schemas.microsoft.com/office/powerpoint/2010/main" val="386135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pasienter møter vi?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Pasienter som har, eller nylig har hatt, kreft</a:t>
            </a:r>
          </a:p>
          <a:p>
            <a:r>
              <a:rPr lang="nb-NO" dirty="0"/>
              <a:t>Polikliniske og inneliggende pasienter</a:t>
            </a:r>
          </a:p>
          <a:p>
            <a:r>
              <a:rPr lang="nb-NO" dirty="0"/>
              <a:t>I tillegg: Pårørendegrupper på Vardesenteret</a:t>
            </a:r>
          </a:p>
        </p:txBody>
      </p:sp>
    </p:spTree>
    <p:extLst>
      <p:ext uri="{BB962C8B-B14F-4D97-AF65-F5344CB8AC3E}">
        <p14:creationId xmlns:p14="http://schemas.microsoft.com/office/powerpoint/2010/main" val="322310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6A64BD-1765-4BE7-A16B-7E1386D46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Kreft kan ramme alle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724F41-64D7-4DAB-8D2B-25AE9120C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Mellom 30 000 og 40 000 får diagnosen hvert år</a:t>
            </a:r>
          </a:p>
          <a:p>
            <a:r>
              <a:rPr lang="nb-NO" dirty="0"/>
              <a:t>Flere enn 330 000 hadde hatt kreft eller levde med kreft i 2023</a:t>
            </a:r>
          </a:p>
          <a:p>
            <a:r>
              <a:rPr lang="nb-NO" dirty="0"/>
              <a:t>Antallet «kreftoverlevere» har økt i takt med bedre behandling (blir friske eller lever med kreft over lengre tid)</a:t>
            </a:r>
          </a:p>
          <a:p>
            <a:r>
              <a:rPr lang="nb-NO" dirty="0"/>
              <a:t>3 av 4 overlever kreft</a:t>
            </a:r>
          </a:p>
        </p:txBody>
      </p:sp>
    </p:spTree>
    <p:extLst>
      <p:ext uri="{BB962C8B-B14F-4D97-AF65-F5344CB8AC3E}">
        <p14:creationId xmlns:p14="http://schemas.microsoft.com/office/powerpoint/2010/main" val="255757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F699C7-95DF-43FA-B48C-520CFECA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Psykiske belastninger ved kreft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48A996-F073-42F1-9407-1BD80893C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Nesten halvparten (47%) hadde betydelige  psykiske utfordringer i en gruppe som ble undersøkt ved flere sykehus i USA</a:t>
            </a:r>
          </a:p>
          <a:p>
            <a:r>
              <a:rPr lang="nb-NO" dirty="0"/>
              <a:t>Av denne gruppen hadde 85% ulike grader av angst og depresjon</a:t>
            </a:r>
          </a:p>
          <a:p>
            <a:r>
              <a:rPr lang="nb-NO" dirty="0"/>
              <a:t>Så den psykiske helsen er også utsatt når den fysiske helsen er under angrep</a:t>
            </a:r>
          </a:p>
        </p:txBody>
      </p:sp>
    </p:spTree>
    <p:extLst>
      <p:ext uri="{BB962C8B-B14F-4D97-AF65-F5344CB8AC3E}">
        <p14:creationId xmlns:p14="http://schemas.microsoft.com/office/powerpoint/2010/main" val="382387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Følelsesmessige reaksjoner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Å få beskjed om at man har fått kreft oppleves forskjellig fra person til person- alle er forskjellige og har ulike utgangspunkt</a:t>
            </a:r>
          </a:p>
          <a:p>
            <a:r>
              <a:rPr lang="nb-NO" dirty="0"/>
              <a:t>Men; ofte kan man se fellestrekk i reaksjonsmønstre </a:t>
            </a:r>
          </a:p>
          <a:p>
            <a:r>
              <a:rPr lang="nb-NO" dirty="0"/>
              <a:t>Det er ikke en riktig eller gal måte å reagere på </a:t>
            </a:r>
          </a:p>
        </p:txBody>
      </p:sp>
    </p:spTree>
    <p:extLst>
      <p:ext uri="{BB962C8B-B14F-4D97-AF65-F5344CB8AC3E}">
        <p14:creationId xmlns:p14="http://schemas.microsoft.com/office/powerpoint/2010/main" val="3128590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5b906c1f-19d2-4ac1-bea8-1ddf524e35b3}" enabled="1" method="Standard" siteId="{7f8e4cf0-71fb-489c-a336-3f9252a6390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3431</TotalTime>
  <Words>916</Words>
  <Application>Microsoft Office PowerPoint</Application>
  <PresentationFormat>Skjermfremvisning (4:3)</PresentationFormat>
  <Paragraphs>123</Paragraphs>
  <Slides>21</Slides>
  <Notes>18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5" baseType="lpstr">
      <vt:lpstr>Calibri</vt:lpstr>
      <vt:lpstr>Century Gothic</vt:lpstr>
      <vt:lpstr>Wingdings 3</vt:lpstr>
      <vt:lpstr>Ion</vt:lpstr>
      <vt:lpstr>Mestringskonferansen 2025</vt:lpstr>
      <vt:lpstr>Kreft og hjelpsomme tanker:  - Hvordan jobbe med det psykiske ved fysisk sykdom?</vt:lpstr>
      <vt:lpstr>Oversikt</vt:lpstr>
      <vt:lpstr>Litt bakgrunn:</vt:lpstr>
      <vt:lpstr>PowerPoint-presentasjon</vt:lpstr>
      <vt:lpstr>Hvilke pasienter møter vi?</vt:lpstr>
      <vt:lpstr>Kreft kan ramme alle</vt:lpstr>
      <vt:lpstr>Psykiske belastninger ved kreft</vt:lpstr>
      <vt:lpstr>Følelsesmessige reaksjoner</vt:lpstr>
      <vt:lpstr>Følelsesmessig krisereaksjon</vt:lpstr>
      <vt:lpstr>Stressreaksjoner</vt:lpstr>
      <vt:lpstr>Depresjon</vt:lpstr>
      <vt:lpstr>Depresjon forts.</vt:lpstr>
      <vt:lpstr>Angst/engstelighet</vt:lpstr>
      <vt:lpstr>Angst og depresjon – kontinuerlige fenomener</vt:lpstr>
      <vt:lpstr>Bekymring og grubling</vt:lpstr>
      <vt:lpstr>Råd for å håndtere gruble- og bekymringstanker</vt:lpstr>
      <vt:lpstr>Mestring av psykiske belastninger</vt:lpstr>
      <vt:lpstr> </vt:lpstr>
      <vt:lpstr>Mestring forts…</vt:lpstr>
      <vt:lpstr>Takk for oppmerksomheten!</vt:lpstr>
    </vt:vector>
  </TitlesOfParts>
  <Company>Oslo universitetssykehus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Kreft og tunge tanker: Hvordan jobbe med det psykiske ved fysisk sykdom</dc:title>
  <dc:creator>Anders Mobråten</dc:creator>
  <cp:lastModifiedBy>Anders Mobråten</cp:lastModifiedBy>
  <cp:revision>48</cp:revision>
  <cp:lastPrinted>2025-05-10T11:59:47Z</cp:lastPrinted>
  <dcterms:created xsi:type="dcterms:W3CDTF">2019-05-10T11:50:44Z</dcterms:created>
  <dcterms:modified xsi:type="dcterms:W3CDTF">2025-05-10T12:12:13Z</dcterms:modified>
</cp:coreProperties>
</file>