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  <p:sldMasterId id="2147483650" r:id="rId6"/>
  </p:sldMasterIdLst>
  <p:notesMasterIdLst>
    <p:notesMasterId r:id="rId9"/>
  </p:notesMasterIdLst>
  <p:handoutMasterIdLst>
    <p:handoutMasterId r:id="rId10"/>
  </p:handoutMasterIdLst>
  <p:sldIdLst>
    <p:sldId id="257" r:id="rId7"/>
    <p:sldId id="259" r:id="rId8"/>
  </p:sldIdLst>
  <p:sldSz cx="10693400" cy="7561263"/>
  <p:notesSz cx="9774238" cy="672465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19">
          <p15:clr>
            <a:srgbClr val="A4A3A4"/>
          </p15:clr>
        </p15:guide>
        <p15:guide id="2" pos="307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D4"/>
    <a:srgbClr val="33B1FF"/>
    <a:srgbClr val="8CD8FE"/>
    <a:srgbClr val="17A7FF"/>
    <a:srgbClr val="CCECFF"/>
    <a:srgbClr val="0000FF"/>
    <a:srgbClr val="FFFF66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730B5-FE11-D055-5F9C-A981EF51FE84}" v="9" dt="2026-09-10T11:55:39.3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0"/>
  </p:normalViewPr>
  <p:slideViewPr>
    <p:cSldViewPr snapToGrid="0">
      <p:cViewPr varScale="1">
        <p:scale>
          <a:sx n="91" d="100"/>
          <a:sy n="91" d="100"/>
        </p:scale>
        <p:origin x="1704" y="192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119"/>
        <p:guide pos="307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32D32-5A3B-77AA-D984-E4FE906AD9A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35450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t" anchorCtr="0" compatLnSpc="1">
            <a:prstTxWarp prst="textNoShape">
              <a:avLst/>
            </a:prstTxWarp>
          </a:bodyPr>
          <a:lstStyle>
            <a:lvl1pPr defTabSz="942751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255230C-F7B0-2780-2F98-B7EB7B62D43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37200" y="0"/>
            <a:ext cx="4235450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t" anchorCtr="0" compatLnSpc="1">
            <a:prstTxWarp prst="textNoShape">
              <a:avLst/>
            </a:prstTxWarp>
          </a:bodyPr>
          <a:lstStyle>
            <a:lvl1pPr algn="r" defTabSz="942751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2109EA4-B77F-7861-6F86-B78277CB043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384925"/>
            <a:ext cx="423545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b" anchorCtr="0" compatLnSpc="1">
            <a:prstTxWarp prst="textNoShape">
              <a:avLst/>
            </a:prstTxWarp>
          </a:bodyPr>
          <a:lstStyle>
            <a:lvl1pPr defTabSz="942751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37F828B7-0678-7AD4-5795-F8D4471C1B7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37200" y="6384925"/>
            <a:ext cx="423545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b" anchorCtr="0" compatLnSpc="1">
            <a:prstTxWarp prst="textNoShape">
              <a:avLst/>
            </a:prstTxWarp>
          </a:bodyPr>
          <a:lstStyle>
            <a:lvl1pPr algn="r" defTabSz="941388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BB92283-F264-4F56-BE62-177766EEAD5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AC32241-6E18-1F39-6773-7B3EF746862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35450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t" anchorCtr="0" compatLnSpc="1">
            <a:prstTxWarp prst="textNoShape">
              <a:avLst/>
            </a:prstTxWarp>
          </a:bodyPr>
          <a:lstStyle>
            <a:lvl1pPr defTabSz="942751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03CCAA1-6811-DDB8-5F3D-EC05F473C4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537200" y="0"/>
            <a:ext cx="4235450" cy="3365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t" anchorCtr="0" compatLnSpc="1">
            <a:prstTxWarp prst="textNoShape">
              <a:avLst/>
            </a:prstTxWarp>
          </a:bodyPr>
          <a:lstStyle>
            <a:lvl1pPr algn="r" defTabSz="942751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9C7EF67A-CE1D-9E15-2E2A-C8461AF4E09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74675" y="327025"/>
            <a:ext cx="8586788" cy="6070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8995FFC-128F-2E8A-E37B-3B576E2C0E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3195638"/>
            <a:ext cx="7821612" cy="3025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 noProof="0"/>
              <a:t>Klikk for å redigere tekststiler i malen</a:t>
            </a:r>
          </a:p>
          <a:p>
            <a:pPr lvl="1"/>
            <a:r>
              <a:rPr lang="nb-NO" altLang="nb-NO" noProof="0"/>
              <a:t>Andre nivå</a:t>
            </a:r>
          </a:p>
          <a:p>
            <a:pPr lvl="2"/>
            <a:r>
              <a:rPr lang="nb-NO" altLang="nb-NO" noProof="0"/>
              <a:t>Tredje nivå</a:t>
            </a:r>
          </a:p>
          <a:p>
            <a:pPr lvl="3"/>
            <a:r>
              <a:rPr lang="nb-NO" altLang="nb-NO" noProof="0"/>
              <a:t>Fjerde nivå</a:t>
            </a:r>
          </a:p>
          <a:p>
            <a:pPr lvl="4"/>
            <a:r>
              <a:rPr lang="nb-NO" altLang="nb-NO" noProof="0"/>
              <a:t>Femte nivå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6111C688-B2CE-B5A7-6BDC-16478112228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384925"/>
            <a:ext cx="423545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b" anchorCtr="0" compatLnSpc="1">
            <a:prstTxWarp prst="textNoShape">
              <a:avLst/>
            </a:prstTxWarp>
          </a:bodyPr>
          <a:lstStyle>
            <a:lvl1pPr defTabSz="942751" eaLnBrk="1" hangingPunct="1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ABD458CF-F150-B1F2-35CA-23FF1E3D8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37200" y="6384925"/>
            <a:ext cx="423545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4251" tIns="47126" rIns="94251" bIns="47126" numCol="1" anchor="b" anchorCtr="0" compatLnSpc="1">
            <a:prstTxWarp prst="textNoShape">
              <a:avLst/>
            </a:prstTxWarp>
          </a:bodyPr>
          <a:lstStyle>
            <a:lvl1pPr algn="r" defTabSz="941388" eaLnBrk="1" hangingPunct="1">
              <a:defRPr sz="13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E4962C4-61D3-46F0-B306-86BD14C67C4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261990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201080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201292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06388" y="755650"/>
            <a:ext cx="4964112" cy="388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422900" y="755650"/>
            <a:ext cx="4964113" cy="3889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4323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22728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9364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8801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7651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115485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636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867650" y="755650"/>
            <a:ext cx="2519363" cy="496887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306388" y="755650"/>
            <a:ext cx="7408862" cy="4968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562102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01688" y="2349500"/>
            <a:ext cx="9090025" cy="1620838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03375" y="4284663"/>
            <a:ext cx="7486650" cy="19319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1230109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056616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3230753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31800" y="539750"/>
            <a:ext cx="4835525" cy="662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419725" y="539750"/>
            <a:ext cx="4837113" cy="662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95685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32788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6428539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1105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05472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57263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57058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7800975" y="303213"/>
            <a:ext cx="2455863" cy="6861175"/>
          </a:xfrm>
          <a:prstGeom prst="rect">
            <a:avLst/>
          </a:prstGeo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7216775" cy="68611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2840416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431800" y="539750"/>
            <a:ext cx="4835525" cy="66246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419725" y="539750"/>
            <a:ext cx="4837113" cy="32353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5419725" y="3927475"/>
            <a:ext cx="4837113" cy="32369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5187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2650B1F8-F450-8B1A-A6EB-CD2540B5E3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6388" y="755650"/>
            <a:ext cx="10080625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</p:txBody>
      </p:sp>
      <p:sp>
        <p:nvSpPr>
          <p:cNvPr id="1027" name="Rectangle 7">
            <a:extLst>
              <a:ext uri="{FF2B5EF4-FFF2-40B4-BE49-F238E27FC236}">
                <a16:creationId xmlns:a16="http://schemas.microsoft.com/office/drawing/2014/main" id="{189B9E35-3F1F-43F9-8D41-5F57C5F0E7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35625" y="6391275"/>
            <a:ext cx="4754563" cy="557213"/>
          </a:xfrm>
          <a:prstGeom prst="rect">
            <a:avLst/>
          </a:prstGeom>
          <a:solidFill>
            <a:srgbClr val="0092D4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1028" name="Rectangle 11">
            <a:extLst>
              <a:ext uri="{FF2B5EF4-FFF2-40B4-BE49-F238E27FC236}">
                <a16:creationId xmlns:a16="http://schemas.microsoft.com/office/drawing/2014/main" id="{9576143C-8AC8-CAE7-C4CF-98C4A10EB9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35625" y="6192838"/>
            <a:ext cx="4754563" cy="144462"/>
          </a:xfrm>
          <a:prstGeom prst="rect">
            <a:avLst/>
          </a:prstGeom>
          <a:solidFill>
            <a:srgbClr val="0092D4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1029" name="Rectangle 12">
            <a:extLst>
              <a:ext uri="{FF2B5EF4-FFF2-40B4-BE49-F238E27FC236}">
                <a16:creationId xmlns:a16="http://schemas.microsoft.com/office/drawing/2014/main" id="{BDC26E9D-4A3B-C416-41E2-15BF1D86BC6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35625" y="6337300"/>
            <a:ext cx="4754563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pic>
        <p:nvPicPr>
          <p:cNvPr id="1030" name="Picture 15" descr="HSØ_symbol">
            <a:extLst>
              <a:ext uri="{FF2B5EF4-FFF2-40B4-BE49-F238E27FC236}">
                <a16:creationId xmlns:a16="http://schemas.microsoft.com/office/drawing/2014/main" id="{D65BBC6D-9391-912D-DAA4-87A4FED26B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563" y="6999288"/>
            <a:ext cx="301625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9">
            <a:extLst>
              <a:ext uri="{FF2B5EF4-FFF2-40B4-BE49-F238E27FC236}">
                <a16:creationId xmlns:a16="http://schemas.microsoft.com/office/drawing/2014/main" id="{FB9197EE-F777-A18A-54F0-DCA6EBF810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2263" y="6337300"/>
            <a:ext cx="4697412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549ABAF8-E0F7-7D95-1A48-CA5C562D5C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6388" y="6805613"/>
            <a:ext cx="4754562" cy="468312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1033" name="Rectangle 21">
            <a:extLst>
              <a:ext uri="{FF2B5EF4-FFF2-40B4-BE49-F238E27FC236}">
                <a16:creationId xmlns:a16="http://schemas.microsoft.com/office/drawing/2014/main" id="{E2D97164-FFB1-0F26-75EF-B6B3C5888B5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6388" y="6607175"/>
            <a:ext cx="4754562" cy="144463"/>
          </a:xfrm>
          <a:prstGeom prst="rect">
            <a:avLst/>
          </a:prstGeom>
          <a:solidFill>
            <a:srgbClr val="004E8D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1034" name="Rectangle 2">
            <a:extLst>
              <a:ext uri="{FF2B5EF4-FFF2-40B4-BE49-F238E27FC236}">
                <a16:creationId xmlns:a16="http://schemas.microsoft.com/office/drawing/2014/main" id="{D78EC0DB-EA6E-3502-DF1D-B9D3782E7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46763" y="4932363"/>
            <a:ext cx="4395787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6172" name="Text Box 28">
            <a:extLst>
              <a:ext uri="{FF2B5EF4-FFF2-40B4-BE49-F238E27FC236}">
                <a16:creationId xmlns:a16="http://schemas.microsoft.com/office/drawing/2014/main" id="{7A78513D-960F-1A54-D721-EC3205CDA9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9413" y="6599238"/>
            <a:ext cx="4608512" cy="13652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ctr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55613" defTabSz="1042988">
              <a:defRPr>
                <a:solidFill>
                  <a:schemeClr val="tx1"/>
                </a:solidFill>
                <a:latin typeface="Arial" pitchFamily="34" charset="0"/>
              </a:defRPr>
            </a:lvl2pPr>
            <a:lvl3pPr defTabSz="104298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defTabSz="1042988">
              <a:defRPr>
                <a:solidFill>
                  <a:schemeClr val="tx1"/>
                </a:solidFill>
                <a:latin typeface="Arial" pitchFamily="34" charset="0"/>
              </a:defRPr>
            </a:lvl4pPr>
            <a:lvl5pPr defTabSz="104298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nb-NO" altLang="nb-NO" sz="900">
                <a:solidFill>
                  <a:schemeClr val="bg1"/>
                </a:solidFill>
                <a:latin typeface="Calibri" pitchFamily="34" charset="0"/>
              </a:rPr>
              <a:t>www.oslo-universitetssykehus.no</a:t>
            </a:r>
          </a:p>
        </p:txBody>
      </p:sp>
      <p:sp>
        <p:nvSpPr>
          <p:cNvPr id="6174" name="Text Box 30">
            <a:extLst>
              <a:ext uri="{FF2B5EF4-FFF2-40B4-BE49-F238E27FC236}">
                <a16:creationId xmlns:a16="http://schemas.microsoft.com/office/drawing/2014/main" id="{566668BB-21F9-E0EC-3A24-6196AF9FDE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9413" y="6865938"/>
            <a:ext cx="4606925" cy="47942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>
            <a:spAutoFit/>
          </a:bodyPr>
          <a:lstStyle>
            <a:lvl1pPr defTabSz="1042988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55613" defTabSz="1042988">
              <a:defRPr>
                <a:solidFill>
                  <a:schemeClr val="tx1"/>
                </a:solidFill>
                <a:latin typeface="Arial" pitchFamily="34" charset="0"/>
              </a:defRPr>
            </a:lvl2pPr>
            <a:lvl3pPr defTabSz="1042988">
              <a:defRPr>
                <a:solidFill>
                  <a:schemeClr val="tx1"/>
                </a:solidFill>
                <a:latin typeface="Arial" pitchFamily="34" charset="0"/>
              </a:defRPr>
            </a:lvl3pPr>
            <a:lvl4pPr defTabSz="1042988">
              <a:defRPr>
                <a:solidFill>
                  <a:schemeClr val="tx1"/>
                </a:solidFill>
                <a:latin typeface="Arial" pitchFamily="34" charset="0"/>
              </a:defRPr>
            </a:lvl4pPr>
            <a:lvl5pPr defTabSz="1042988">
              <a:defRPr>
                <a:solidFill>
                  <a:schemeClr val="tx1"/>
                </a:solidFill>
                <a:latin typeface="Arial" pitchFamily="34" charset="0"/>
              </a:defRPr>
            </a:lvl5pPr>
            <a:lvl6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nb-NO" altLang="nb-NO" sz="700">
                <a:latin typeface="Calibri" pitchFamily="34" charset="0"/>
              </a:rPr>
              <a:t>Oslo universitetssykehus består av de tidligere helseforetakene Aker universitetssykehus, Rikshospitalet </a:t>
            </a:r>
            <a:br>
              <a:rPr lang="nb-NO" altLang="nb-NO" sz="700">
                <a:latin typeface="Calibri" pitchFamily="34" charset="0"/>
              </a:rPr>
            </a:br>
            <a:r>
              <a:rPr lang="nb-NO" altLang="nb-NO" sz="700">
                <a:latin typeface="Calibri" pitchFamily="34" charset="0"/>
              </a:rPr>
              <a:t>(inkl. Radiumhospitalet) og Ullevål universitetssykehus. Post til foretaksledelsen: Oslo universitetssykehus HF,</a:t>
            </a:r>
            <a:br>
              <a:rPr lang="nb-NO" altLang="nb-NO" sz="700">
                <a:latin typeface="Calibri" pitchFamily="34" charset="0"/>
              </a:rPr>
            </a:br>
            <a:r>
              <a:rPr lang="nb-NO" altLang="nb-NO" sz="700">
                <a:latin typeface="Calibri" pitchFamily="34" charset="0"/>
              </a:rPr>
              <a:t>Postboks 4950 Nydalen, 0424 Oslo. Sentralbord: 02770. Oslo universitetssykehus eies av Helse Sør-Øst RHF.</a:t>
            </a:r>
          </a:p>
          <a:p>
            <a:pPr eaLnBrk="1" hangingPunct="1">
              <a:spcBef>
                <a:spcPct val="50000"/>
              </a:spcBef>
              <a:defRPr/>
            </a:pPr>
            <a:endParaRPr lang="nb-NO" altLang="nb-NO" sz="700">
              <a:latin typeface="Calibri" pitchFamily="34" charset="0"/>
            </a:endParaRPr>
          </a:p>
        </p:txBody>
      </p:sp>
      <p:pic>
        <p:nvPicPr>
          <p:cNvPr id="1037" name="Picture 31" descr="OUS_logo_RGB">
            <a:extLst>
              <a:ext uri="{FF2B5EF4-FFF2-40B4-BE49-F238E27FC236}">
                <a16:creationId xmlns:a16="http://schemas.microsoft.com/office/drawing/2014/main" id="{EF30CAC5-5DBB-B644-FD9A-390EEFADD3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250825"/>
            <a:ext cx="1690688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32" descr="OUS_logo_RGB">
            <a:extLst>
              <a:ext uri="{FF2B5EF4-FFF2-40B4-BE49-F238E27FC236}">
                <a16:creationId xmlns:a16="http://schemas.microsoft.com/office/drawing/2014/main" id="{445E977E-147E-F8F1-24A3-CC03ADEB24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6196013"/>
            <a:ext cx="1439862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9pPr>
    </p:titleStyle>
    <p:bodyStyle>
      <a:lvl1pPr algn="l" defTabSz="1042988" rtl="0" eaLnBrk="0" fontAlgn="base" hangingPunct="0">
        <a:lnSpc>
          <a:spcPts val="1300"/>
        </a:lnSpc>
        <a:spcBef>
          <a:spcPct val="0"/>
        </a:spcBef>
        <a:spcAft>
          <a:spcPct val="0"/>
        </a:spcAft>
        <a:defRPr sz="10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87313" algn="l" defTabSz="1042988" rtl="0" eaLnBrk="0" fontAlgn="base" hangingPunct="0">
        <a:spcBef>
          <a:spcPct val="0"/>
        </a:spcBef>
        <a:spcAft>
          <a:spcPct val="0"/>
        </a:spcAft>
        <a:buChar char="–"/>
        <a:defRPr sz="1000">
          <a:solidFill>
            <a:schemeClr val="tx1"/>
          </a:solidFill>
          <a:latin typeface="+mj-lt"/>
        </a:defRPr>
      </a:lvl2pPr>
      <a:lvl3pPr marL="712788" indent="-169863" algn="l" defTabSz="1042988" rtl="0" eaLnBrk="0" fontAlgn="base" hangingPunct="0">
        <a:spcBef>
          <a:spcPct val="0"/>
        </a:spcBef>
        <a:spcAft>
          <a:spcPct val="0"/>
        </a:spcAft>
        <a:buChar char="•"/>
        <a:defRPr sz="1000">
          <a:solidFill>
            <a:schemeClr val="tx1"/>
          </a:solidFill>
          <a:latin typeface="+mj-lt"/>
        </a:defRPr>
      </a:lvl3pPr>
      <a:lvl4pPr marL="1073150" indent="-180975" algn="l" defTabSz="1042988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j-lt"/>
        </a:defRPr>
      </a:lvl4pPr>
      <a:lvl5pPr marL="1431925" indent="-179388" algn="l" defTabSz="1042988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5pPr>
      <a:lvl6pPr marL="1889125" indent="-179388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6pPr>
      <a:lvl7pPr marL="2346325" indent="-179388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7pPr>
      <a:lvl8pPr marL="2803525" indent="-179388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8pPr>
      <a:lvl9pPr marL="3260725" indent="-179388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55C55D1-2E40-2877-1463-6F0C468F9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539750"/>
            <a:ext cx="9825038" cy="66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F8811E7-1040-9D91-FE83-FAE9D22338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35625" y="6337300"/>
            <a:ext cx="4754563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14959B3-985C-ED70-6C0E-A8F2EDD73F6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2263" y="6337300"/>
            <a:ext cx="4697412" cy="539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>
            <a:lvl1pPr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j-lt"/>
          <a:ea typeface="+mj-ea"/>
          <a:cs typeface="+mj-cs"/>
        </a:defRPr>
      </a:lvl1pPr>
      <a:lvl2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2pPr>
      <a:lvl3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3pPr>
      <a:lvl4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4pPr>
      <a:lvl5pPr algn="l" defTabSz="1042988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Calibri" pitchFamily="34" charset="0"/>
        </a:defRPr>
      </a:lvl9pPr>
    </p:titleStyle>
    <p:bodyStyle>
      <a:lvl1pPr algn="l" defTabSz="1042988" rtl="0" eaLnBrk="0" fontAlgn="base" hangingPunct="0">
        <a:lnSpc>
          <a:spcPts val="1300"/>
        </a:lnSpc>
        <a:spcBef>
          <a:spcPct val="0"/>
        </a:spcBef>
        <a:spcAft>
          <a:spcPct val="0"/>
        </a:spcAft>
        <a:defRPr sz="1000">
          <a:solidFill>
            <a:schemeClr val="tx1"/>
          </a:solidFill>
          <a:latin typeface="+mn-lt"/>
          <a:ea typeface="+mn-ea"/>
          <a:cs typeface="+mn-cs"/>
        </a:defRPr>
      </a:lvl1pPr>
      <a:lvl2pPr marL="179388" algn="l" defTabSz="1042988" rtl="0" eaLnBrk="0" fontAlgn="base" hangingPunct="0">
        <a:spcBef>
          <a:spcPct val="0"/>
        </a:spcBef>
        <a:spcAft>
          <a:spcPct val="0"/>
        </a:spcAft>
        <a:buChar char="–"/>
        <a:defRPr sz="1000">
          <a:solidFill>
            <a:schemeClr val="tx1"/>
          </a:solidFill>
          <a:latin typeface="+mj-lt"/>
        </a:defRPr>
      </a:lvl2pPr>
      <a:lvl3pPr marL="801688" indent="-169863" algn="l" defTabSz="1042988" rtl="0" eaLnBrk="0" fontAlgn="base" hangingPunct="0">
        <a:spcBef>
          <a:spcPct val="0"/>
        </a:spcBef>
        <a:spcAft>
          <a:spcPct val="0"/>
        </a:spcAft>
        <a:buChar char="•"/>
        <a:defRPr sz="1000">
          <a:solidFill>
            <a:schemeClr val="tx1"/>
          </a:solidFill>
          <a:latin typeface="+mj-lt"/>
        </a:defRPr>
      </a:lvl3pPr>
      <a:lvl4pPr marL="1160463" indent="-179388" algn="l" defTabSz="1042988" rtl="0" eaLnBrk="0" fontAlgn="base" hangingPunct="0">
        <a:spcBef>
          <a:spcPct val="20000"/>
        </a:spcBef>
        <a:spcAft>
          <a:spcPct val="0"/>
        </a:spcAft>
        <a:buChar char="–"/>
        <a:defRPr sz="1000">
          <a:solidFill>
            <a:schemeClr val="tx1"/>
          </a:solidFill>
          <a:latin typeface="+mj-lt"/>
        </a:defRPr>
      </a:lvl4pPr>
      <a:lvl5pPr marL="1520825" indent="-180975" algn="l" defTabSz="1042988" rtl="0" eaLnBrk="0" fontAlgn="base" hangingPunct="0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5pPr>
      <a:lvl6pPr marL="1978025" indent="-180975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6pPr>
      <a:lvl7pPr marL="2435225" indent="-180975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7pPr>
      <a:lvl8pPr marL="2892425" indent="-180975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8pPr>
      <a:lvl9pPr marL="3349625" indent="-180975" algn="l" defTabSz="1042988" rtl="0" fontAlgn="base">
        <a:spcBef>
          <a:spcPct val="20000"/>
        </a:spcBef>
        <a:spcAft>
          <a:spcPct val="0"/>
        </a:spcAft>
        <a:buChar char="»"/>
        <a:defRPr sz="1000">
          <a:solidFill>
            <a:schemeClr val="tx1"/>
          </a:solidFill>
          <a:latin typeface="+mj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ientreiser.no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Bilde 31">
            <a:extLst>
              <a:ext uri="{FF2B5EF4-FFF2-40B4-BE49-F238E27FC236}">
                <a16:creationId xmlns:a16="http://schemas.microsoft.com/office/drawing/2014/main" id="{D50307FC-E2DF-D092-1614-53E80D41EF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79497" b="9535"/>
          <a:stretch/>
        </p:blipFill>
        <p:spPr>
          <a:xfrm>
            <a:off x="5585430" y="756295"/>
            <a:ext cx="4986714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3" name="TekstSylinder 10">
            <a:extLst>
              <a:ext uri="{FF2B5EF4-FFF2-40B4-BE49-F238E27FC236}">
                <a16:creationId xmlns:a16="http://schemas.microsoft.com/office/drawing/2014/main" id="{3DD1A088-EE41-5D53-EF92-981D0AFC9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0075" y="2484438"/>
            <a:ext cx="47974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ts val="1300"/>
              </a:lnSpc>
              <a:defRPr sz="10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nb-NO" altLang="nb-NO" sz="12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25. og 26. November 2026</a:t>
            </a:r>
          </a:p>
          <a:p>
            <a:pPr algn="ctr" eaLnBrk="1" hangingPunct="1">
              <a:lnSpc>
                <a:spcPct val="100000"/>
              </a:lnSpc>
            </a:pPr>
            <a:r>
              <a:rPr lang="nb-NO" altLang="nb-NO" b="1" dirty="0" err="1">
                <a:solidFill>
                  <a:schemeClr val="bg1"/>
                </a:solidFill>
                <a:latin typeface="Tahoma"/>
                <a:ea typeface="Tahoma"/>
                <a:cs typeface="Tahoma"/>
              </a:rPr>
              <a:t>Kl</a:t>
            </a:r>
            <a:r>
              <a:rPr lang="nb-NO" altLang="nb-NO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 10.00-14.00</a:t>
            </a:r>
          </a:p>
          <a:p>
            <a:pPr algn="ctr" eaLnBrk="1" hangingPunct="1">
              <a:lnSpc>
                <a:spcPct val="100000"/>
              </a:lnSpc>
            </a:pPr>
            <a:r>
              <a:rPr lang="nb-NO" altLang="nb-NO" sz="1200" b="1" dirty="0">
                <a:solidFill>
                  <a:schemeClr val="bg1"/>
                </a:solidFill>
                <a:latin typeface="Tahoma"/>
                <a:ea typeface="Tahoma"/>
                <a:cs typeface="Tahoma"/>
              </a:rPr>
              <a:t>Sted: Bygg  J. på Radiumhospitalet. </a:t>
            </a:r>
            <a:endParaRPr lang="nb-NO" altLang="nb-NO" sz="1200" dirty="0">
              <a:solidFill>
                <a:schemeClr val="bg1"/>
              </a:solidFill>
              <a:latin typeface="Tahoma"/>
              <a:ea typeface="Tahoma"/>
              <a:cs typeface="Tahoma"/>
            </a:endParaRPr>
          </a:p>
          <a:p>
            <a:pPr algn="ctr" eaLnBrk="1" hangingPunct="1">
              <a:lnSpc>
                <a:spcPct val="100000"/>
              </a:lnSpc>
            </a:pPr>
            <a:endParaRPr lang="nb-NO" altLang="nb-NO" sz="1200">
              <a:latin typeface="Tahoma" panose="020B0604030504040204" pitchFamily="34" charset="0"/>
            </a:endParaRPr>
          </a:p>
        </p:txBody>
      </p:sp>
      <p:pic>
        <p:nvPicPr>
          <p:cNvPr id="39" name="Bilde 38">
            <a:extLst>
              <a:ext uri="{FF2B5EF4-FFF2-40B4-BE49-F238E27FC236}">
                <a16:creationId xmlns:a16="http://schemas.microsoft.com/office/drawing/2014/main" id="{EBF0367D-DEB0-3780-051F-7D208A34F9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79497" b="9535"/>
          <a:stretch/>
        </p:blipFill>
        <p:spPr>
          <a:xfrm>
            <a:off x="180095" y="756295"/>
            <a:ext cx="4806565" cy="3672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5" name="TekstSylinder 11">
            <a:extLst>
              <a:ext uri="{FF2B5EF4-FFF2-40B4-BE49-F238E27FC236}">
                <a16:creationId xmlns:a16="http://schemas.microsoft.com/office/drawing/2014/main" id="{6BF27745-C2D2-EDBD-B153-B32035717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33463"/>
            <a:ext cx="4791075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ts val="1300"/>
              </a:lnSpc>
              <a:defRPr sz="10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r>
              <a:rPr lang="nb-NO" altLang="nb-NO" sz="1400" b="1">
                <a:solidFill>
                  <a:schemeClr val="bg1"/>
                </a:solidFill>
                <a:latin typeface="Calibri" panose="020F0502020204030204" pitchFamily="34" charset="0"/>
              </a:rPr>
              <a:t>Du trenger henvisning fra lege dersom du ikke er under oppfølging/kontroller ved sykehuset. </a:t>
            </a:r>
          </a:p>
          <a:p>
            <a:pPr algn="ctr" eaLnBrk="1" hangingPunct="1">
              <a:lnSpc>
                <a:spcPct val="100000"/>
              </a:lnSpc>
            </a:pPr>
            <a:endParaRPr lang="nb-NO" altLang="nb-NO" sz="140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nb-NO" altLang="nb-NO" sz="14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Henvisning kan sendes til vår seksjon: </a:t>
            </a:r>
          </a:p>
          <a:p>
            <a:pPr algn="ctr">
              <a:lnSpc>
                <a:spcPct val="100000"/>
              </a:lnSpc>
              <a:spcBef>
                <a:spcPct val="20000"/>
              </a:spcBef>
            </a:pPr>
            <a:r>
              <a:rPr lang="nb-NO" altLang="nb-NO" sz="1400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Onkologi, Seksjon for KSS </a:t>
            </a:r>
            <a:endParaRPr lang="nb-NO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r>
              <a:rPr lang="nb-NO" altLang="nb-NO" sz="1400" i="1">
                <a:solidFill>
                  <a:schemeClr val="bg1"/>
                </a:solidFill>
                <a:latin typeface="Calibri" panose="020F0502020204030204" pitchFamily="34" charset="0"/>
              </a:rPr>
              <a:t>psykososial onkologi, LMS, kreftrehabilitering</a:t>
            </a: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endParaRPr lang="nb-NO" altLang="nb-NO" sz="1400" i="1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20000"/>
              </a:spcBef>
            </a:pPr>
            <a:endParaRPr lang="nb-NO" altLang="nb-NO" sz="1400" b="1" i="1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</a:pPr>
            <a:endParaRPr lang="nb-NO" altLang="nb-NO" sz="1200">
              <a:latin typeface="Tahoma" panose="020B0604030504040204" pitchFamily="34" charset="0"/>
            </a:endParaRP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E0199556-8301-697F-877C-681D30590293}"/>
              </a:ext>
            </a:extLst>
          </p:cNvPr>
          <p:cNvSpPr txBox="1"/>
          <p:nvPr/>
        </p:nvSpPr>
        <p:spPr>
          <a:xfrm>
            <a:off x="215900" y="3484563"/>
            <a:ext cx="4824413" cy="1122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nb-NO" altLang="nb-NO" sz="1350" b="1">
                <a:solidFill>
                  <a:schemeClr val="bg1"/>
                </a:solidFill>
              </a:rPr>
              <a:t>For informasjon og påmelding: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nb-NO" altLang="nb-NO" sz="1350" b="1" err="1">
                <a:solidFill>
                  <a:schemeClr val="bg1"/>
                </a:solidFill>
              </a:rPr>
              <a:t>Tlf</a:t>
            </a:r>
            <a:r>
              <a:rPr lang="nb-NO" altLang="nb-NO" sz="1350" b="1">
                <a:solidFill>
                  <a:schemeClr val="bg1"/>
                </a:solidFill>
              </a:rPr>
              <a:t>: </a:t>
            </a:r>
            <a:r>
              <a:rPr lang="nb-NO" altLang="nb-NO" sz="1350">
                <a:solidFill>
                  <a:schemeClr val="bg1"/>
                </a:solidFill>
              </a:rPr>
              <a:t>22 93 59 22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nb-NO" altLang="nb-NO" sz="1350" b="1">
                <a:solidFill>
                  <a:schemeClr val="bg1"/>
                </a:solidFill>
              </a:rPr>
              <a:t>Mail: </a:t>
            </a:r>
            <a:r>
              <a:rPr lang="nb-NO" altLang="nb-NO" sz="1350">
                <a:solidFill>
                  <a:schemeClr val="bg1">
                    <a:lumMod val="95000"/>
                  </a:schemeClr>
                </a:solidFill>
              </a:rPr>
              <a:t>Lmskkt@ous-hf.no</a:t>
            </a:r>
          </a:p>
          <a:p>
            <a:pPr algn="ctr" eaLnBrk="1" hangingPunct="1">
              <a:defRPr/>
            </a:pPr>
            <a:endParaRPr lang="nb-NO"/>
          </a:p>
        </p:txBody>
      </p:sp>
      <p:sp>
        <p:nvSpPr>
          <p:cNvPr id="5127" name="Text Box 10">
            <a:extLst>
              <a:ext uri="{FF2B5EF4-FFF2-40B4-BE49-F238E27FC236}">
                <a16:creationId xmlns:a16="http://schemas.microsoft.com/office/drawing/2014/main" id="{10A9531E-CB94-BB13-57C3-18C3D2F1C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288" y="4868863"/>
            <a:ext cx="3013075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1042988">
              <a:lnSpc>
                <a:spcPts val="1300"/>
              </a:lnSpc>
              <a:defRPr sz="10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266700" indent="-87313" defTabSz="1042988"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12788" indent="-169863" defTabSz="1042988"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073150" indent="-179388" defTabSz="1042988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435100" indent="-180975" defTabSz="1042988">
              <a:spcBef>
                <a:spcPct val="20000"/>
              </a:spcBef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1892300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349500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2806700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263900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15000"/>
              </a:spcBef>
            </a:pPr>
            <a:r>
              <a:rPr lang="nb-NO" altLang="nb-NO" sz="900" b="1" u="sng">
                <a:latin typeface="Calibri" panose="020F0502020204030204" pitchFamily="34" charset="0"/>
              </a:rPr>
              <a:t>Utgiver: </a:t>
            </a:r>
          </a:p>
          <a:p>
            <a:pPr algn="ctr" eaLnBrk="1" hangingPunct="1">
              <a:lnSpc>
                <a:spcPct val="100000"/>
              </a:lnSpc>
              <a:spcBef>
                <a:spcPct val="15000"/>
              </a:spcBef>
            </a:pPr>
            <a:r>
              <a:rPr lang="nb-NO" altLang="nb-NO" sz="900" b="1">
                <a:latin typeface="Calibri" panose="020F0502020204030204" pitchFamily="34" charset="0"/>
              </a:rPr>
              <a:t>Læring- og mestringssenteret (LMS)</a:t>
            </a:r>
          </a:p>
          <a:p>
            <a:pPr algn="ctr" eaLnBrk="1" hangingPunct="1">
              <a:lnSpc>
                <a:spcPct val="100000"/>
              </a:lnSpc>
              <a:spcBef>
                <a:spcPct val="15000"/>
              </a:spcBef>
            </a:pPr>
            <a:r>
              <a:rPr lang="nb-NO" altLang="nb-NO" sz="900" b="1">
                <a:latin typeface="Calibri" panose="020F0502020204030204" pitchFamily="34" charset="0"/>
              </a:rPr>
              <a:t>Avdeling for klinisk service</a:t>
            </a:r>
          </a:p>
          <a:p>
            <a:pPr algn="ctr" eaLnBrk="1" hangingPunct="1">
              <a:lnSpc>
                <a:spcPct val="100000"/>
              </a:lnSpc>
              <a:spcBef>
                <a:spcPct val="15000"/>
              </a:spcBef>
            </a:pPr>
            <a:r>
              <a:rPr lang="nb-NO" altLang="nb-NO" sz="900" b="1">
                <a:latin typeface="Calibri" panose="020F0502020204030204" pitchFamily="34" charset="0"/>
              </a:rPr>
              <a:t>Kreftklinikken</a:t>
            </a:r>
          </a:p>
          <a:p>
            <a:pPr algn="ctr" eaLnBrk="1" hangingPunct="1">
              <a:lnSpc>
                <a:spcPct val="100000"/>
              </a:lnSpc>
            </a:pPr>
            <a:r>
              <a:rPr lang="nb-NO" altLang="nb-NO" sz="900" b="1" u="sng">
                <a:latin typeface="Calibri" panose="020F0502020204030204" pitchFamily="34" charset="0"/>
              </a:rPr>
              <a:t>Målgruppe:</a:t>
            </a:r>
          </a:p>
          <a:p>
            <a:pPr algn="ctr" eaLnBrk="1" hangingPunct="1">
              <a:lnSpc>
                <a:spcPct val="100000"/>
              </a:lnSpc>
              <a:spcBef>
                <a:spcPct val="15000"/>
              </a:spcBef>
            </a:pPr>
            <a:endParaRPr lang="nb-NO" altLang="nb-NO" sz="900" b="1">
              <a:solidFill>
                <a:srgbClr val="023476"/>
              </a:solidFill>
              <a:latin typeface="Calibri" panose="020F0502020204030204" pitchFamily="34" charset="0"/>
            </a:endParaRPr>
          </a:p>
        </p:txBody>
      </p:sp>
      <p:sp>
        <p:nvSpPr>
          <p:cNvPr id="5128" name="TekstSylinder 5">
            <a:extLst>
              <a:ext uri="{FF2B5EF4-FFF2-40B4-BE49-F238E27FC236}">
                <a16:creationId xmlns:a16="http://schemas.microsoft.com/office/drawing/2014/main" id="{0DAA8D6B-6C52-F3CE-1BF3-AAEE63EA4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375" y="1116013"/>
            <a:ext cx="39608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400" b="1">
                <a:solidFill>
                  <a:schemeClr val="bg1"/>
                </a:solidFill>
              </a:rPr>
              <a:t>Kurs for deg som har hjernesvulst grad 4 og for dine pårørende.</a:t>
            </a:r>
          </a:p>
        </p:txBody>
      </p:sp>
      <p:sp>
        <p:nvSpPr>
          <p:cNvPr id="5129" name="TekstSylinder 8">
            <a:extLst>
              <a:ext uri="{FF2B5EF4-FFF2-40B4-BE49-F238E27FC236}">
                <a16:creationId xmlns:a16="http://schemas.microsoft.com/office/drawing/2014/main" id="{7B026CA5-C9F5-BC48-411E-E84B9F29C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738" y="6589713"/>
            <a:ext cx="5173662" cy="738664"/>
          </a:xfrm>
          <a:prstGeom prst="rect">
            <a:avLst/>
          </a:prstGeom>
          <a:solidFill>
            <a:srgbClr val="0070C0"/>
          </a:solidFill>
          <a:ln w="9525">
            <a:solidFill>
              <a:srgbClr val="0070C0"/>
            </a:solidFill>
            <a:miter lim="800000"/>
            <a:headEnd/>
            <a:tailEnd/>
          </a:ln>
        </p:spPr>
        <p:txBody>
          <a:bodyPr lIns="91440" tIns="45720" rIns="91440" bIns="45720" anchor="t"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nb-NO" altLang="nb-NO" sz="1400" i="1">
              <a:solidFill>
                <a:schemeClr val="bg1"/>
              </a:solidFill>
            </a:endParaRPr>
          </a:p>
          <a:p>
            <a:pPr algn="ctr" eaLnBrk="1" hangingPunct="1"/>
            <a:r>
              <a:rPr lang="nb-NO" altLang="nb-NO" sz="1400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Kurset er et samarbeid mellom hjernesvulstforeningen, Poliklinikk 2 sør og læring og mestringssenteret ved kreftklinikken- OUS</a:t>
            </a:r>
            <a:r>
              <a:rPr lang="nb-NO" altLang="nb-NO" sz="1400" i="1">
                <a:latin typeface="Calibri"/>
                <a:ea typeface="Calibri"/>
                <a:cs typeface="Calibri"/>
              </a:rPr>
              <a:t>. </a:t>
            </a:r>
          </a:p>
        </p:txBody>
      </p:sp>
      <p:pic>
        <p:nvPicPr>
          <p:cNvPr id="5130" name="Bilde 1">
            <a:extLst>
              <a:ext uri="{FF2B5EF4-FFF2-40B4-BE49-F238E27FC236}">
                <a16:creationId xmlns:a16="http://schemas.microsoft.com/office/drawing/2014/main" id="{CD2EF412-D2AB-486E-5103-DED5ADAC0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3206750"/>
            <a:ext cx="5173662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F995D7-9BB0-2B9D-75D7-94A43463C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442" y="4613807"/>
            <a:ext cx="1648922" cy="1688371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786" name="Group 98">
            <a:extLst>
              <a:ext uri="{FF2B5EF4-FFF2-40B4-BE49-F238E27FC236}">
                <a16:creationId xmlns:a16="http://schemas.microsoft.com/office/drawing/2014/main" id="{53478560-DA33-EE62-AFED-635492902CA4}"/>
              </a:ext>
            </a:extLst>
          </p:cNvPr>
          <p:cNvGraphicFramePr>
            <a:graphicFrameLocks noGrp="1"/>
          </p:cNvGraphicFramePr>
          <p:nvPr/>
        </p:nvGraphicFramePr>
        <p:xfrm>
          <a:off x="-846138" y="6948488"/>
          <a:ext cx="207964" cy="257175"/>
        </p:xfrm>
        <a:graphic>
          <a:graphicData uri="http://schemas.openxmlformats.org/drawingml/2006/table">
            <a:tbl>
              <a:tblPr/>
              <a:tblGrid>
                <a:gridCol w="207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7175">
                <a:tc>
                  <a:txBody>
                    <a:bodyPr/>
                    <a:lstStyle>
                      <a:lvl1pPr defTabSz="1042988">
                        <a:lnSpc>
                          <a:spcPts val="1300"/>
                        </a:lnSpc>
                        <a:defRPr sz="900">
                          <a:solidFill>
                            <a:schemeClr val="tx1"/>
                          </a:solidFill>
                          <a:latin typeface="Cambria" pitchFamily="18" charset="0"/>
                        </a:defRPr>
                      </a:lvl1pPr>
                      <a:lvl2pPr marL="179388" defTabSz="1042988"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631825" defTabSz="1042988"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981075" defTabSz="1042988">
                        <a:spcBef>
                          <a:spcPct val="20000"/>
                        </a:spcBef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1339850" defTabSz="1042988">
                        <a:spcBef>
                          <a:spcPct val="20000"/>
                        </a:spcBef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1797050" defTabSz="10429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254250" defTabSz="10429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2711450" defTabSz="10429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168650" defTabSz="1042988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9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1042988" rtl="0" eaLnBrk="1" fontAlgn="base" latinLnBrk="0" hangingPunct="1">
                        <a:lnSpc>
                          <a:spcPts val="13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altLang="nb-NO" sz="9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marL="91282" marR="91282" marT="45823" marB="45823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8" name="Bilde 37">
            <a:extLst>
              <a:ext uri="{FF2B5EF4-FFF2-40B4-BE49-F238E27FC236}">
                <a16:creationId xmlns:a16="http://schemas.microsoft.com/office/drawing/2014/main" id="{3BA8DCE8-504E-F746-44AA-7BE18A1530D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79497" b="9535"/>
          <a:stretch/>
        </p:blipFill>
        <p:spPr>
          <a:xfrm>
            <a:off x="5562724" y="180232"/>
            <a:ext cx="4895984" cy="7256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7E2911C0-672E-F105-4E9D-E29A77B342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79497" b="9535"/>
          <a:stretch/>
        </p:blipFill>
        <p:spPr>
          <a:xfrm>
            <a:off x="214747" y="180231"/>
            <a:ext cx="4895984" cy="72562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Rectangle 9">
            <a:extLst>
              <a:ext uri="{FF2B5EF4-FFF2-40B4-BE49-F238E27FC236}">
                <a16:creationId xmlns:a16="http://schemas.microsoft.com/office/drawing/2014/main" id="{EA6E8CA8-2A65-2C82-E2BE-7F64A9C87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4038" y="647700"/>
            <a:ext cx="4845050" cy="1441450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/>
          <a:lstStyle>
            <a:lvl1pPr defTabSz="1042988" eaLnBrk="0" hangingPunct="0">
              <a:lnSpc>
                <a:spcPts val="1300"/>
              </a:lnSpc>
              <a:defRPr sz="10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defTabSz="1042988" eaLnBrk="0" hangingPunct="0">
              <a:buChar char="–"/>
              <a:defRPr sz="1000">
                <a:solidFill>
                  <a:schemeClr val="tx1"/>
                </a:solidFill>
                <a:latin typeface="Calibri" pitchFamily="34" charset="0"/>
              </a:defRPr>
            </a:lvl2pPr>
            <a:lvl3pPr marL="801688" indent="-169863" defTabSz="1042988" eaLnBrk="0" hangingPunct="0"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3pPr>
            <a:lvl4pPr marL="1160463" indent="-179388" defTabSz="1042988" eaLnBrk="0" hangingPunct="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alibri" pitchFamily="34" charset="0"/>
              </a:defRPr>
            </a:lvl4pPr>
            <a:lvl5pPr marL="1520825" indent="-180975" defTabSz="1042988" eaLnBrk="0" hangingPunct="0">
              <a:spcBef>
                <a:spcPct val="20000"/>
              </a:spcBef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5pPr>
            <a:lvl6pPr marL="19780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6pPr>
            <a:lvl7pPr marL="24352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7pPr>
            <a:lvl8pPr marL="28924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8pPr>
            <a:lvl9pPr marL="33496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endParaRPr lang="nb-NO" altLang="nb-NO" sz="1400">
              <a:solidFill>
                <a:schemeClr val="bg1"/>
              </a:solidFill>
              <a:latin typeface="+mj-lt"/>
            </a:endParaRPr>
          </a:p>
          <a:p>
            <a:pPr eaLnBrk="1" hangingPunct="1">
              <a:defRPr/>
            </a:pPr>
            <a:endParaRPr lang="nb-NO" altLang="nb-NO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55" name="TekstSylinder 4">
            <a:extLst>
              <a:ext uri="{FF2B5EF4-FFF2-40B4-BE49-F238E27FC236}">
                <a16:creationId xmlns:a16="http://schemas.microsoft.com/office/drawing/2014/main" id="{46D40C84-09EC-6BDA-A715-9D49EEDCDF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25" y="5724525"/>
            <a:ext cx="3889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ts val="1300"/>
              </a:lnSpc>
              <a:defRPr sz="10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buChar char="•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</a:pPr>
            <a:endParaRPr lang="nb-NO" altLang="nb-NO" sz="1400" i="1"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</a:pPr>
            <a:endParaRPr lang="nb-NO" altLang="nb-NO" sz="1400" i="1">
              <a:latin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</a:pPr>
            <a:r>
              <a:rPr lang="nb-NO" altLang="nb-NO" sz="1400" i="1">
                <a:solidFill>
                  <a:schemeClr val="bg1"/>
                </a:solidFill>
                <a:latin typeface="Calibri" panose="020F0502020204030204" pitchFamily="34" charset="0"/>
              </a:rPr>
              <a:t>Kursansvarlig lege : Petter Brandal</a:t>
            </a:r>
          </a:p>
          <a:p>
            <a:pPr eaLnBrk="1" hangingPunct="1">
              <a:lnSpc>
                <a:spcPct val="100000"/>
              </a:lnSpc>
            </a:pPr>
            <a:endParaRPr lang="nb-NO" altLang="nb-NO" sz="1200">
              <a:latin typeface="Tahoma" panose="020B0604030504040204" pitchFamily="34" charset="0"/>
            </a:endParaRPr>
          </a:p>
        </p:txBody>
      </p:sp>
      <p:sp>
        <p:nvSpPr>
          <p:cNvPr id="44" name="Rectangle 8">
            <a:extLst>
              <a:ext uri="{FF2B5EF4-FFF2-40B4-BE49-F238E27FC236}">
                <a16:creationId xmlns:a16="http://schemas.microsoft.com/office/drawing/2014/main" id="{B15BCD85-49CC-242F-4CFF-505A2907B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0725" y="612775"/>
            <a:ext cx="4419600" cy="2936875"/>
          </a:xfrm>
          <a:prstGeom prst="rect">
            <a:avLst/>
          </a:prstGeom>
          <a:noFill/>
          <a:ln>
            <a:noFill/>
          </a:ln>
          <a:effectLst/>
        </p:spPr>
        <p:txBody>
          <a:bodyPr lIns="0" tIns="0" rIns="0" bIns="0" anchor="t"/>
          <a:lstStyle>
            <a:lvl1pPr defTabSz="1042988" eaLnBrk="0" hangingPunct="0">
              <a:lnSpc>
                <a:spcPts val="1300"/>
              </a:lnSpc>
              <a:defRPr sz="1000">
                <a:solidFill>
                  <a:schemeClr val="tx1"/>
                </a:solidFill>
                <a:latin typeface="Cambria" pitchFamily="18" charset="0"/>
              </a:defRPr>
            </a:lvl1pPr>
            <a:lvl2pPr marL="742950" indent="-285750" defTabSz="1042988" eaLnBrk="0" hangingPunct="0">
              <a:buChar char="–"/>
              <a:defRPr sz="1000">
                <a:solidFill>
                  <a:schemeClr val="tx1"/>
                </a:solidFill>
                <a:latin typeface="Calibri" pitchFamily="34" charset="0"/>
              </a:defRPr>
            </a:lvl2pPr>
            <a:lvl3pPr marL="801688" indent="-169863" defTabSz="1042988" eaLnBrk="0" hangingPunct="0">
              <a:buChar char="•"/>
              <a:defRPr sz="1000">
                <a:solidFill>
                  <a:schemeClr val="tx1"/>
                </a:solidFill>
                <a:latin typeface="Calibri" pitchFamily="34" charset="0"/>
              </a:defRPr>
            </a:lvl3pPr>
            <a:lvl4pPr marL="1160463" indent="-179388" defTabSz="1042988" eaLnBrk="0" hangingPunct="0">
              <a:spcBef>
                <a:spcPct val="20000"/>
              </a:spcBef>
              <a:buChar char="–"/>
              <a:defRPr sz="1000">
                <a:solidFill>
                  <a:schemeClr val="tx1"/>
                </a:solidFill>
                <a:latin typeface="Calibri" pitchFamily="34" charset="0"/>
              </a:defRPr>
            </a:lvl4pPr>
            <a:lvl5pPr marL="1520825" indent="-180975" defTabSz="1042988" eaLnBrk="0" hangingPunct="0">
              <a:spcBef>
                <a:spcPct val="20000"/>
              </a:spcBef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5pPr>
            <a:lvl6pPr marL="19780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6pPr>
            <a:lvl7pPr marL="24352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7pPr>
            <a:lvl8pPr marL="28924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8pPr>
            <a:lvl9pPr marL="3349625" indent="-180975" defTabSz="10429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 b="1">
                <a:solidFill>
                  <a:schemeClr val="bg1"/>
                </a:solidFill>
                <a:latin typeface="+mj-lt"/>
              </a:rPr>
              <a:t>Egenandel for kurs: kr.403-</a:t>
            </a:r>
            <a:r>
              <a:rPr lang="nb-NO" altLang="nb-NO" sz="1400">
                <a:solidFill>
                  <a:schemeClr val="bg1"/>
                </a:solidFill>
                <a:latin typeface="+mj-lt"/>
              </a:rPr>
              <a:t>(gjelder kun pasient)</a:t>
            </a:r>
            <a:endParaRPr lang="nb-NO" altLang="nb-NO" sz="1400" b="1">
              <a:solidFill>
                <a:schemeClr val="bg1"/>
              </a:solidFill>
              <a:latin typeface="+mj-lt"/>
            </a:endParaRPr>
          </a:p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>
                <a:solidFill>
                  <a:schemeClr val="bg1"/>
                </a:solidFill>
                <a:latin typeface="+mj-lt"/>
              </a:rPr>
              <a:t>Hvis du har frikort, trenger du ikke å betale. </a:t>
            </a:r>
            <a:br>
              <a:rPr lang="nb-NO" altLang="nb-NO" sz="1400">
                <a:solidFill>
                  <a:schemeClr val="bg1"/>
                </a:solidFill>
                <a:latin typeface="+mj-lt"/>
              </a:rPr>
            </a:br>
            <a:endParaRPr lang="nb-NO" altLang="nb-NO" sz="1400" b="1">
              <a:solidFill>
                <a:schemeClr val="bg1"/>
              </a:solidFill>
              <a:latin typeface="+mj-lt"/>
            </a:endParaRPr>
          </a:p>
          <a:p>
            <a:pPr algn="ctr" eaLnBrk="1" hangingPunct="1">
              <a:lnSpc>
                <a:spcPct val="100000"/>
              </a:lnSpc>
              <a:defRPr/>
            </a:pPr>
            <a:endParaRPr lang="nb-NO" altLang="nb-NO" sz="1400" b="1">
              <a:solidFill>
                <a:schemeClr val="bg1"/>
              </a:solidFill>
              <a:latin typeface="+mj-lt"/>
            </a:endParaRPr>
          </a:p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 b="1">
                <a:solidFill>
                  <a:schemeClr val="bg1"/>
                </a:solidFill>
                <a:latin typeface="+mj-lt"/>
              </a:rPr>
              <a:t>Reise- oppholdsutgifter</a:t>
            </a:r>
            <a:br>
              <a:rPr lang="nb-NO" altLang="nb-NO" sz="1400" b="1">
                <a:solidFill>
                  <a:schemeClr val="bg1"/>
                </a:solidFill>
                <a:latin typeface="+mj-lt"/>
              </a:rPr>
            </a:br>
            <a:r>
              <a:rPr lang="nb-NO" altLang="nb-NO" sz="1400">
                <a:solidFill>
                  <a:schemeClr val="bg1"/>
                </a:solidFill>
                <a:latin typeface="+mj-lt"/>
              </a:rPr>
              <a:t>Ved henvisning fra lege, dekkes reiseutgifter etter reglene for lærings- og mestringsopphold etter Lov om Spesialisthelsetjenesten § 5-5 med tilhørende forskrifter. </a:t>
            </a:r>
          </a:p>
          <a:p>
            <a:pPr algn="ctr" eaLnBrk="1" hangingPunct="1">
              <a:lnSpc>
                <a:spcPct val="100000"/>
              </a:lnSpc>
              <a:defRPr/>
            </a:pPr>
            <a:endParaRPr lang="nb-NO" altLang="nb-NO" sz="1400">
              <a:solidFill>
                <a:schemeClr val="bg1"/>
              </a:solidFill>
              <a:latin typeface="+mj-lt"/>
            </a:endParaRPr>
          </a:p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>
                <a:solidFill>
                  <a:schemeClr val="bg1"/>
                </a:solidFill>
              </a:rPr>
              <a:t>Ta kontakt med </a:t>
            </a:r>
            <a:r>
              <a:rPr lang="nb-NO" altLang="nb-NO" sz="1400" b="1">
                <a:solidFill>
                  <a:schemeClr val="bg1"/>
                </a:solidFill>
              </a:rPr>
              <a:t>Pasientreiser </a:t>
            </a:r>
            <a:r>
              <a:rPr lang="nb-NO" altLang="nb-NO" sz="1400">
                <a:solidFill>
                  <a:schemeClr val="bg1"/>
                </a:solidFill>
              </a:rPr>
              <a:t>i forkant av kurset </a:t>
            </a:r>
          </a:p>
          <a:p>
            <a:pPr algn="ctr" eaLnBrk="1" hangingPunct="1">
              <a:lnSpc>
                <a:spcPct val="100000"/>
              </a:lnSpc>
              <a:defRPr/>
            </a:pPr>
            <a:endParaRPr lang="nb-NO" altLang="nb-NO" sz="1400">
              <a:solidFill>
                <a:schemeClr val="bg1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>
                <a:solidFill>
                  <a:schemeClr val="accent3"/>
                </a:solidFill>
                <a:latin typeface="Cambria"/>
                <a:ea typeface="Cambri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www.pasientreiser.no</a:t>
            </a:r>
          </a:p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lnSpc>
                <a:spcPct val="100000"/>
              </a:lnSpc>
              <a:defRPr/>
            </a:pPr>
            <a:r>
              <a:rPr lang="nb-NO" altLang="nb-NO" sz="1400">
                <a:solidFill>
                  <a:schemeClr val="bg1"/>
                </a:solidFill>
              </a:rPr>
              <a:t>TLF: 915 05515</a:t>
            </a:r>
          </a:p>
          <a:p>
            <a:pPr algn="ctr" eaLnBrk="1" hangingPunct="1">
              <a:lnSpc>
                <a:spcPct val="100000"/>
              </a:lnSpc>
              <a:defRPr/>
            </a:pPr>
            <a:br>
              <a:rPr lang="nb-NO" altLang="nb-NO" sz="1400">
                <a:solidFill>
                  <a:schemeClr val="bg1"/>
                </a:solidFill>
                <a:latin typeface="+mj-lt"/>
              </a:rPr>
            </a:br>
            <a:endParaRPr lang="nb-NO" altLang="nb-NO" sz="1400">
              <a:solidFill>
                <a:schemeClr val="bg1"/>
              </a:solidFill>
              <a:latin typeface="+mj-lt"/>
            </a:endParaRPr>
          </a:p>
          <a:p>
            <a:pPr eaLnBrk="1" hangingPunct="1">
              <a:defRPr/>
            </a:pPr>
            <a:endParaRPr lang="nb-NO" altLang="nb-NO">
              <a:solidFill>
                <a:srgbClr val="023476"/>
              </a:solidFill>
            </a:endParaRPr>
          </a:p>
        </p:txBody>
      </p:sp>
      <p:sp>
        <p:nvSpPr>
          <p:cNvPr id="6157" name="TekstSylinder 1">
            <a:extLst>
              <a:ext uri="{FF2B5EF4-FFF2-40B4-BE49-F238E27FC236}">
                <a16:creationId xmlns:a16="http://schemas.microsoft.com/office/drawing/2014/main" id="{9F199FC2-4299-34B0-D9E2-31B2A81F0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550" y="971550"/>
            <a:ext cx="331152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nb-NO" alt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8C2E1AD-C694-FBD8-E7A5-51BD28F6E49B}"/>
              </a:ext>
            </a:extLst>
          </p:cNvPr>
          <p:cNvSpPr txBox="1"/>
          <p:nvPr/>
        </p:nvSpPr>
        <p:spPr>
          <a:xfrm>
            <a:off x="234950" y="468313"/>
            <a:ext cx="4464050" cy="4939814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nb-NO" altLang="nb-NO" sz="1600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Kurset er for deg som får eller har fått behandling for hjernesvulst grad 4 og for dine pårørende.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nb-NO" altLang="nb-NO" sz="1600" b="1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Helsepersonell med nyttig fagkunnskap vil holde foredrag rettet mot diagnose.</a:t>
            </a:r>
          </a:p>
          <a:p>
            <a:pPr eaLnBrk="1" hangingPunct="1">
              <a:spcBef>
                <a:spcPct val="50000"/>
              </a:spcBef>
              <a:defRPr/>
            </a:pPr>
            <a:endParaRPr lang="nb-NO" altLang="nb-NO" sz="18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nb-NO" altLang="nb-NO" sz="18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Temaer for kurset: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  <a:defRPr/>
            </a:pPr>
            <a:r>
              <a:rPr lang="nb-NO" altLang="nb-NO" sz="16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Innlegg fra bruker/tidligere pasient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  <a:defRPr/>
            </a:pPr>
            <a:r>
              <a:rPr lang="nb-NO" altLang="nb-NO" sz="16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Informasjon om sykdom og behandling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  <a:defRPr/>
            </a:pPr>
            <a:r>
              <a:rPr lang="nb-NO" altLang="nb-NO" sz="16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Erfaringsutvekslinger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  <a:defRPr/>
            </a:pPr>
            <a:r>
              <a:rPr lang="nb-NO" altLang="nb-NO" sz="16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Hvordan mestre en ny hverdag</a:t>
            </a:r>
          </a:p>
          <a:p>
            <a:pPr marL="285750" indent="-285750">
              <a:spcBef>
                <a:spcPct val="50000"/>
              </a:spcBef>
              <a:buFontTx/>
              <a:buChar char="-"/>
              <a:defRPr/>
            </a:pPr>
            <a:r>
              <a:rPr lang="nb-NO" altLang="nb-NO" sz="16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relasjoner</a:t>
            </a:r>
          </a:p>
          <a:p>
            <a:pPr marL="285750" indent="-285750" eaLnBrk="1" hangingPunct="1">
              <a:spcBef>
                <a:spcPct val="50000"/>
              </a:spcBef>
              <a:buFontTx/>
              <a:buChar char="-"/>
              <a:defRPr/>
            </a:pPr>
            <a:r>
              <a:rPr lang="nb-NO" altLang="nb-NO" sz="1600" i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Veien videre- hva finnes av tilbud?</a:t>
            </a:r>
          </a:p>
          <a:p>
            <a:pPr eaLnBrk="1" hangingPunct="1">
              <a:spcBef>
                <a:spcPct val="50000"/>
              </a:spcBef>
              <a:defRPr/>
            </a:pPr>
            <a:endParaRPr lang="nb-NO" altLang="nb-NO" sz="1400" b="1">
              <a:solidFill>
                <a:schemeClr val="bg1"/>
              </a:solidFill>
            </a:endParaRPr>
          </a:p>
          <a:p>
            <a:pPr marL="285750" indent="-285750" eaLnBrk="1" hangingPunct="1">
              <a:spcBef>
                <a:spcPct val="50000"/>
              </a:spcBef>
              <a:buChar char="-"/>
              <a:defRPr/>
            </a:pPr>
            <a:endParaRPr lang="nb-NO" altLang="nb-NO" sz="1600" i="1">
              <a:solidFill>
                <a:schemeClr val="bg1"/>
              </a:solidFill>
            </a:endParaRPr>
          </a:p>
        </p:txBody>
      </p:sp>
      <p:sp>
        <p:nvSpPr>
          <p:cNvPr id="6159" name="TekstSylinder 4">
            <a:extLst>
              <a:ext uri="{FF2B5EF4-FFF2-40B4-BE49-F238E27FC236}">
                <a16:creationId xmlns:a16="http://schemas.microsoft.com/office/drawing/2014/main" id="{072F8FCD-2401-E12D-2831-5F6E4290D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0900" y="5653088"/>
            <a:ext cx="39608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nb-NO" altLang="nb-NO" sz="1400" i="1">
                <a:solidFill>
                  <a:schemeClr val="bg1"/>
                </a:solidFill>
              </a:rPr>
              <a:t>Hensikten med kurset er at du </a:t>
            </a:r>
          </a:p>
          <a:p>
            <a:pPr algn="ctr" eaLnBrk="1" hangingPunct="1"/>
            <a:r>
              <a:rPr lang="nb-NO" altLang="nb-NO" sz="1400" i="1">
                <a:solidFill>
                  <a:schemeClr val="bg1"/>
                </a:solidFill>
              </a:rPr>
              <a:t>skal få kunnskap, veiledning og </a:t>
            </a:r>
          </a:p>
          <a:p>
            <a:pPr algn="ctr" eaLnBrk="1" hangingPunct="1"/>
            <a:r>
              <a:rPr lang="nb-NO" altLang="nb-NO" sz="1400" i="1">
                <a:solidFill>
                  <a:schemeClr val="bg1"/>
                </a:solidFill>
              </a:rPr>
              <a:t>råd, slik at du kan mestre din situasjon så bra som mulig.  Kunnskap øker muligheten for </a:t>
            </a:r>
          </a:p>
          <a:p>
            <a:pPr algn="ctr" eaLnBrk="1" hangingPunct="1"/>
            <a:r>
              <a:rPr lang="nb-NO" altLang="nb-NO" sz="1400" i="1">
                <a:solidFill>
                  <a:schemeClr val="bg1"/>
                </a:solidFill>
              </a:rPr>
              <a:t>aktivt å kunne medvirke i egen situasjon og gjøre gode valg. </a:t>
            </a:r>
          </a:p>
          <a:p>
            <a:pPr eaLnBrk="1" hangingPunct="1"/>
            <a:endParaRPr lang="nb-NO" altLang="nb-NO" sz="1400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gendefinert utforming">
  <a:themeElements>
    <a:clrScheme name="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gendefinert utforming">
      <a:majorFont>
        <a:latin typeface="Calibri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altLang="nb-NO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altLang="nb-NO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gendefinert utforming">
  <a:themeElements>
    <a:clrScheme name="1_Egendefinert utformin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Egendefinert utforming">
      <a:majorFont>
        <a:latin typeface="Calibri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altLang="nb-NO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altLang="nb-NO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1_Egendefinert utformi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gendefinert utformi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gendefinert utformi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gendefinert utformi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gendefinert utformi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gendefinert utformi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gendefinert utformi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gendefinert utformi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gendefinert utformi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gendefinert utformi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gendefinert utformi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gendefinert utformi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639118CE929242A999F6D9375BA410" ma:contentTypeVersion="11" ma:contentTypeDescription="Opprett et nytt dokument." ma:contentTypeScope="" ma:versionID="6c9de179e11f3ecc151f520235be6a9c">
  <xsd:schema xmlns:xsd="http://www.w3.org/2001/XMLSchema" xmlns:xs="http://www.w3.org/2001/XMLSchema" xmlns:p="http://schemas.microsoft.com/office/2006/metadata/properties" xmlns:ns1="http://schemas.microsoft.com/sharepoint/v3" xmlns:ns2="8a1a7204-3baa-4323-baa8-1953bacef9a4" targetNamespace="http://schemas.microsoft.com/office/2006/metadata/properties" ma:root="true" ma:fieldsID="793b70d2d0d3d0efa061c46353acf045" ns1:_="" ns2:_="">
    <xsd:import namespace="http://schemas.microsoft.com/sharepoint/v3"/>
    <xsd:import namespace="8a1a7204-3baa-4323-baa8-1953bacef9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a7204-3baa-4323-baa8-1953bacef9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8DAC46-8F5B-47C3-BEFC-2E239F207D9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87567DF-7AA4-4CBB-B0B7-C4F55720867A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0BBFBE9B-79F0-487E-83F5-5F65A649456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C7700D8-AAF1-4980-B4DF-0D1707AF29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a1a7204-3baa-4323-baa8-1953bacef9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290</Words>
  <Application>Microsoft Macintosh PowerPoint</Application>
  <PresentationFormat>Egendefinert</PresentationFormat>
  <Paragraphs>48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</vt:i4>
      </vt:variant>
    </vt:vector>
  </HeadingPairs>
  <TitlesOfParts>
    <vt:vector size="8" baseType="lpstr">
      <vt:lpstr>Arial</vt:lpstr>
      <vt:lpstr>Calibri</vt:lpstr>
      <vt:lpstr>Cambria</vt:lpstr>
      <vt:lpstr>Tahoma</vt:lpstr>
      <vt:lpstr>Egendefinert utforming</vt:lpstr>
      <vt:lpstr>1_Egendefinert utforming</vt:lpstr>
      <vt:lpstr>PowerPoint-presentasjon</vt:lpstr>
      <vt:lpstr>PowerPoint-presentasjon</vt:lpstr>
    </vt:vector>
  </TitlesOfParts>
  <Company>OUS HF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Foldermal_A5_4s</dc:title>
  <dc:creator>Tor</dc:creator>
  <cp:lastModifiedBy>Elizabeth Ledal</cp:lastModifiedBy>
  <cp:revision>6</cp:revision>
  <cp:lastPrinted>2025-11-26T12:00:56Z</cp:lastPrinted>
  <dcterms:created xsi:type="dcterms:W3CDTF">2010-12-27T13:38:33Z</dcterms:created>
  <dcterms:modified xsi:type="dcterms:W3CDTF">2026-09-16T11:03:47Z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Marit Opheim</vt:lpwstr>
  </property>
  <property fmtid="{D5CDD505-2E9C-101B-9397-08002B2CF9AE}" pid="3" name="Order">
    <vt:lpwstr>157600.000000000</vt:lpwstr>
  </property>
  <property fmtid="{D5CDD505-2E9C-101B-9397-08002B2CF9AE}" pid="4" name="display_urn:schemas-microsoft-com:office:office#Author">
    <vt:lpwstr>Marit Opheim</vt:lpwstr>
  </property>
  <property fmtid="{D5CDD505-2E9C-101B-9397-08002B2CF9AE}" pid="5" name="ContentTypeId">
    <vt:lpwstr>0x01010055639118CE929242A999F6D9375BA410</vt:lpwstr>
  </property>
</Properties>
</file>